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6" r:id="rId3"/>
    <p:sldId id="259" r:id="rId4"/>
    <p:sldId id="267" r:id="rId5"/>
    <p:sldId id="268" r:id="rId6"/>
    <p:sldId id="281" r:id="rId7"/>
    <p:sldId id="282" r:id="rId8"/>
    <p:sldId id="285" r:id="rId9"/>
    <p:sldId id="286" r:id="rId10"/>
    <p:sldId id="293" r:id="rId11"/>
    <p:sldId id="294" r:id="rId12"/>
    <p:sldId id="296" r:id="rId13"/>
    <p:sldId id="295" r:id="rId14"/>
    <p:sldId id="297" r:id="rId15"/>
    <p:sldId id="278" r:id="rId16"/>
    <p:sldId id="280" r:id="rId17"/>
    <p:sldId id="272" r:id="rId18"/>
    <p:sldId id="292" r:id="rId19"/>
    <p:sldId id="290" r:id="rId20"/>
    <p:sldId id="287" r:id="rId21"/>
    <p:sldId id="289" r:id="rId22"/>
    <p:sldId id="291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2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6" autoAdjust="0"/>
    <p:restoredTop sz="91921" autoAdjust="0"/>
  </p:normalViewPr>
  <p:slideViewPr>
    <p:cSldViewPr>
      <p:cViewPr>
        <p:scale>
          <a:sx n="70" d="100"/>
          <a:sy n="70" d="100"/>
        </p:scale>
        <p:origin x="-145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27C5CF-A8C1-4262-9AE7-14404903AA8E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115CE-A8AB-4F68-AF73-A1014768CEF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65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4DEAD5-ACCD-42E5-B087-0598CF862E38}" type="slidenum">
              <a:rPr lang="it-IT" altLang="it-IT" sz="1200" smtClean="0"/>
              <a:pPr eaLnBrk="1" hangingPunct="1"/>
              <a:t>1</a:t>
            </a:fld>
            <a:endParaRPr lang="it-IT" altLang="it-IT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15CE-A8AB-4F68-AF73-A1014768CEF8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15CE-A8AB-4F68-AF73-A1014768CEF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7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15CE-A8AB-4F68-AF73-A1014768CEF8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7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15CE-A8AB-4F68-AF73-A1014768CEF8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7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115CE-A8AB-4F68-AF73-A1014768CEF8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02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96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76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29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28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16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16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90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034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96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48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84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22EED-0E6D-4600-90B1-64E713A5FA40}" type="datetimeFigureOut">
              <a:rPr lang="it-IT" smtClean="0"/>
              <a:pPr/>
              <a:t>05/03/2014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51DE9-D547-4188-AA23-B4A9B54B91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5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0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78.jpeg"/><Relationship Id="rId10" Type="http://schemas.openxmlformats.org/officeDocument/2006/relationships/image" Target="../media/image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9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Home pag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496" y="6264314"/>
            <a:ext cx="66967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i="1" dirty="0" smtClean="0">
                <a:solidFill>
                  <a:srgbClr val="002060"/>
                </a:solidFill>
              </a:rPr>
              <a:t>PC-</a:t>
            </a:r>
            <a:r>
              <a:rPr lang="it-IT" sz="2500" b="1" i="1" dirty="0" err="1" smtClean="0">
                <a:solidFill>
                  <a:srgbClr val="002060"/>
                </a:solidFill>
              </a:rPr>
              <a:t>Based</a:t>
            </a:r>
            <a:r>
              <a:rPr lang="it-IT" sz="2500" b="1" i="1" dirty="0" smtClean="0">
                <a:solidFill>
                  <a:srgbClr val="002060"/>
                </a:solidFill>
              </a:rPr>
              <a:t> Software </a:t>
            </a:r>
            <a:r>
              <a:rPr lang="it-IT" sz="2500" b="1" i="1" dirty="0" err="1" smtClean="0">
                <a:solidFill>
                  <a:srgbClr val="002060"/>
                </a:solidFill>
              </a:rPr>
              <a:t>Driven</a:t>
            </a:r>
            <a:r>
              <a:rPr lang="it-IT" sz="2500" b="1" i="1" dirty="0" smtClean="0">
                <a:solidFill>
                  <a:srgbClr val="002060"/>
                </a:solidFill>
              </a:rPr>
              <a:t> </a:t>
            </a:r>
            <a:r>
              <a:rPr lang="it-IT" sz="2500" b="1" i="1" dirty="0" err="1" smtClean="0">
                <a:solidFill>
                  <a:srgbClr val="002060"/>
                </a:solidFill>
              </a:rPr>
              <a:t>Ultrasound</a:t>
            </a:r>
            <a:r>
              <a:rPr lang="it-IT" sz="2500" b="1" i="1" dirty="0" smtClean="0">
                <a:solidFill>
                  <a:srgbClr val="002060"/>
                </a:solidFill>
              </a:rPr>
              <a:t> Systems</a:t>
            </a:r>
            <a:endParaRPr lang="it-IT" sz="2500" b="1" i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gociack\Desktop\TELEMED\04.02_INFO_TECH Telemed\01.00_PHOTO_Varie_Telemed Systems\LS64\LS64 per sfon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59623"/>
            <a:ext cx="3232617" cy="28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in_im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4424536" cy="295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820071" y="980728"/>
            <a:ext cx="4072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/>
              <a:t>TELEMED </a:t>
            </a:r>
            <a:r>
              <a:rPr lang="it-IT" b="1" i="1" dirty="0" smtClean="0"/>
              <a:t> EWII INTERFACE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b="1" i="1" dirty="0" smtClean="0"/>
              <a:t>User </a:t>
            </a:r>
            <a:r>
              <a:rPr lang="it-IT" b="1" i="1" dirty="0" err="1" smtClean="0"/>
              <a:t>friendly</a:t>
            </a:r>
            <a:r>
              <a:rPr lang="it-IT" b="1" i="1" dirty="0" smtClean="0"/>
              <a:t>  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b="1" i="1" dirty="0" smtClean="0"/>
              <a:t>Easy to </a:t>
            </a:r>
            <a:r>
              <a:rPr lang="it-IT" b="1" i="1" dirty="0" err="1" smtClean="0"/>
              <a:t>customize</a:t>
            </a:r>
            <a:endParaRPr lang="it-IT" b="1" i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it-IT" b="1" i="1" dirty="0"/>
              <a:t>Flexible and configurable for any computer, resolution, application</a:t>
            </a:r>
          </a:p>
          <a:p>
            <a:pPr lvl="1"/>
            <a:endParaRPr lang="it-IT" b="1" i="1" dirty="0" smtClean="0"/>
          </a:p>
        </p:txBody>
      </p:sp>
      <p:sp>
        <p:nvSpPr>
          <p:cNvPr id="34" name="Rettangolo 33"/>
          <p:cNvSpPr/>
          <p:nvPr/>
        </p:nvSpPr>
        <p:spPr>
          <a:xfrm>
            <a:off x="-180528" y="4715852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b="1" i="1" dirty="0" smtClean="0"/>
              <a:t>SKINIZATION TECHNOLOGY</a:t>
            </a:r>
            <a:endParaRPr lang="it-IT" b="1" i="1" dirty="0"/>
          </a:p>
        </p:txBody>
      </p:sp>
      <p:grpSp>
        <p:nvGrpSpPr>
          <p:cNvPr id="7" name="Gruppo 6"/>
          <p:cNvGrpSpPr/>
          <p:nvPr/>
        </p:nvGrpSpPr>
        <p:grpSpPr>
          <a:xfrm>
            <a:off x="2431374" y="2564904"/>
            <a:ext cx="6605122" cy="4104456"/>
            <a:chOff x="2431374" y="2708920"/>
            <a:chExt cx="6605122" cy="4104456"/>
          </a:xfrm>
        </p:grpSpPr>
        <p:grpSp>
          <p:nvGrpSpPr>
            <p:cNvPr id="5" name="Gruppo 4"/>
            <p:cNvGrpSpPr/>
            <p:nvPr/>
          </p:nvGrpSpPr>
          <p:grpSpPr>
            <a:xfrm>
              <a:off x="3655510" y="2708920"/>
              <a:ext cx="5380986" cy="3475869"/>
              <a:chOff x="3655510" y="2780928"/>
              <a:chExt cx="5380986" cy="3475869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4912464" y="2780928"/>
                <a:ext cx="4124032" cy="2803215"/>
                <a:chOff x="4768448" y="2924944"/>
                <a:chExt cx="4124032" cy="2803215"/>
              </a:xfrm>
            </p:grpSpPr>
            <p:pic>
              <p:nvPicPr>
                <p:cNvPr id="16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069687" y="2924944"/>
                  <a:ext cx="1822793" cy="1368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7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989567" y="3644294"/>
                  <a:ext cx="1822793" cy="1368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0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768448" y="4365104"/>
                  <a:ext cx="1819776" cy="13630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" descr="ewii_1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5510" y="4869160"/>
                <a:ext cx="1852594" cy="1387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31374" y="5425739"/>
              <a:ext cx="1852594" cy="138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o 7"/>
          <p:cNvGrpSpPr/>
          <p:nvPr/>
        </p:nvGrpSpPr>
        <p:grpSpPr>
          <a:xfrm>
            <a:off x="1547664" y="-15771"/>
            <a:ext cx="7560840" cy="492443"/>
            <a:chOff x="1475656" y="-15771"/>
            <a:chExt cx="7560840" cy="492443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475656" y="44624"/>
              <a:ext cx="7560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002060"/>
                  </a:solidFill>
                </a:rPr>
                <a:t>TELEMED Software</a:t>
              </a:r>
              <a:endParaRPr lang="it-IT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63688" y="-15771"/>
              <a:ext cx="29523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 err="1" smtClean="0"/>
                <a:t>EchoWave</a:t>
              </a:r>
              <a:r>
                <a:rPr lang="it-IT" sz="2600" b="1" i="1" dirty="0" smtClean="0"/>
                <a:t> II -</a:t>
              </a:r>
              <a:endParaRPr lang="it-IT" sz="26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139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6381328"/>
            <a:ext cx="158417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19672" y="496124"/>
            <a:ext cx="770485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it-IT" sz="1600" b="1" i="1" dirty="0" smtClean="0">
                <a:latin typeface="+mn-lt"/>
              </a:rPr>
              <a:t>General Tools Configuration: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Ultrasound Window Size 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Combined Modes (B+M  B+PW/CW)  layout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Fonts and Control Panels size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err="1" smtClean="0">
                <a:latin typeface="+mn-lt"/>
              </a:rPr>
              <a:t>Autohide</a:t>
            </a:r>
            <a:r>
              <a:rPr lang="en-US" altLang="it-IT" sz="1400" b="1" i="1" dirty="0" smtClean="0">
                <a:latin typeface="+mn-lt"/>
              </a:rPr>
              <a:t> Time Toolbars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Presets List Font Size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User Interface </a:t>
            </a:r>
            <a:r>
              <a:rPr lang="en-US" altLang="it-IT" sz="1400" b="1" i="1" dirty="0">
                <a:latin typeface="+mn-lt"/>
              </a:rPr>
              <a:t>Resolution</a:t>
            </a:r>
          </a:p>
          <a:p>
            <a:pPr eaLnBrk="1" hangingPunct="1"/>
            <a:endParaRPr lang="ru-RU" altLang="it-IT" sz="1400" b="1" i="1" dirty="0">
              <a:latin typeface="+mn-lt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28800"/>
            <a:ext cx="8081966" cy="467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1547664" y="-15771"/>
            <a:ext cx="7560840" cy="492443"/>
            <a:chOff x="1475656" y="-15771"/>
            <a:chExt cx="7560840" cy="492443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475656" y="44624"/>
              <a:ext cx="7560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002060"/>
                  </a:solidFill>
                </a:rPr>
                <a:t>TELEMED Software</a:t>
              </a:r>
              <a:endParaRPr lang="it-IT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63688" y="-15771"/>
              <a:ext cx="29523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 err="1" smtClean="0"/>
                <a:t>EchoWave</a:t>
              </a:r>
              <a:r>
                <a:rPr lang="it-IT" sz="2600" b="1" i="1" dirty="0" smtClean="0"/>
                <a:t> II -</a:t>
              </a:r>
              <a:endParaRPr lang="it-IT" sz="26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0023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6381328"/>
            <a:ext cx="158417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39552" y="537354"/>
            <a:ext cx="5832648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it-IT" sz="1600" b="1" i="1" dirty="0" smtClean="0">
                <a:latin typeface="+mn-lt"/>
              </a:rPr>
              <a:t>B Mode Tools Configuration: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Speckle Reduction Imaging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err="1" smtClean="0">
                <a:latin typeface="+mn-lt"/>
              </a:rPr>
              <a:t>Automatical</a:t>
            </a:r>
            <a:r>
              <a:rPr lang="en-US" altLang="it-IT" sz="1400" b="1" i="1" dirty="0" smtClean="0">
                <a:latin typeface="+mn-lt"/>
              </a:rPr>
              <a:t> Focusing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err="1" smtClean="0">
                <a:latin typeface="+mn-lt"/>
              </a:rPr>
              <a:t>Automatical</a:t>
            </a:r>
            <a:r>
              <a:rPr lang="en-US" altLang="it-IT" sz="1400" b="1" i="1" dirty="0" smtClean="0">
                <a:latin typeface="+mn-lt"/>
              </a:rPr>
              <a:t> Image Adjustment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eaLnBrk="1" hangingPunct="1"/>
            <a:endParaRPr lang="ru-RU" altLang="it-IT" sz="1400" b="1" i="1" dirty="0">
              <a:latin typeface="+mn-lt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547664" y="-15771"/>
            <a:ext cx="7560840" cy="492443"/>
            <a:chOff x="1475656" y="-15771"/>
            <a:chExt cx="7560840" cy="492443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475656" y="44624"/>
              <a:ext cx="7560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002060"/>
                  </a:solidFill>
                </a:rPr>
                <a:t>TELEMED Software</a:t>
              </a:r>
              <a:endParaRPr lang="it-IT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63688" y="-15771"/>
              <a:ext cx="29523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 err="1" smtClean="0"/>
                <a:t>EchoWave</a:t>
              </a:r>
              <a:r>
                <a:rPr lang="it-IT" sz="2600" b="1" i="1" dirty="0" smtClean="0"/>
                <a:t> II -</a:t>
              </a:r>
              <a:endParaRPr lang="it-IT" sz="2600" b="1" i="1" dirty="0"/>
            </a:p>
          </p:txBody>
        </p:sp>
      </p:grpSp>
      <p:pic>
        <p:nvPicPr>
          <p:cNvPr id="2050" name="Picture 2" descr="C:\Users\Ugociack\Desktop\B_mo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5" y="1628800"/>
            <a:ext cx="395697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gociack\Desktop\Color Doppler_mo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61" y="1628800"/>
            <a:ext cx="395697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gociack\Desktop\Pulsato_mo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02907"/>
            <a:ext cx="3956979" cy="246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4572000" y="548680"/>
            <a:ext cx="7560840" cy="1492716"/>
            <a:chOff x="3707904" y="256923"/>
            <a:chExt cx="7560840" cy="1492716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707904" y="256923"/>
              <a:ext cx="7560840" cy="1492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2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600"/>
                </a:spcAft>
              </a:pPr>
              <a:r>
                <a:rPr lang="en-US" altLang="it-IT" sz="1600" b="1" i="1" dirty="0" smtClean="0">
                  <a:latin typeface="+mn-lt"/>
                </a:rPr>
                <a:t>Color Doppler Mode Tools Configuration: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it-IT" sz="1400" b="1" i="1" dirty="0" smtClean="0">
                  <a:latin typeface="+mn-lt"/>
                </a:rPr>
                <a:t>Window Size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altLang="it-IT" sz="1400" b="1" i="1" dirty="0" smtClean="0">
                  <a:latin typeface="+mn-lt"/>
                </a:rPr>
                <a:t>Lines Density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endParaRPr lang="en-US" altLang="it-IT" sz="1400" b="1" i="1" dirty="0" smtClean="0">
                <a:latin typeface="+mn-lt"/>
              </a:endParaRPr>
            </a:p>
            <a:p>
              <a:pPr eaLnBrk="1" hangingPunct="1"/>
              <a:endParaRPr lang="en-US" altLang="it-IT" sz="1400" b="1" i="1" dirty="0">
                <a:latin typeface="+mn-lt"/>
              </a:endParaRPr>
            </a:p>
            <a:p>
              <a:pPr eaLnBrk="1" hangingPunct="1"/>
              <a:endParaRPr lang="en-US" altLang="it-IT" sz="1400" b="1" i="1" dirty="0">
                <a:latin typeface="+mn-lt"/>
              </a:endParaRPr>
            </a:p>
            <a:p>
              <a:pPr eaLnBrk="1" hangingPunct="1"/>
              <a:endParaRPr lang="ru-RU" altLang="it-IT" sz="1400" b="1" i="1" dirty="0">
                <a:latin typeface="+mn-lt"/>
              </a:endParaRPr>
            </a:p>
          </p:txBody>
        </p:sp>
        <p:sp>
          <p:nvSpPr>
            <p:cNvPr id="2" name="Rettangolo 1"/>
            <p:cNvSpPr/>
            <p:nvPr/>
          </p:nvSpPr>
          <p:spPr>
            <a:xfrm>
              <a:off x="5256584" y="324525"/>
              <a:ext cx="4572000" cy="8002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it-IT" b="1" i="1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t-IT" sz="1400" b="1" i="1" dirty="0" smtClean="0"/>
                <a:t>Pulse length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it-IT" sz="1400" b="1" i="1" dirty="0" smtClean="0"/>
                <a:t>CFM/PDI/DPDI Packet Size</a:t>
              </a:r>
              <a:endParaRPr lang="en-US" altLang="it-IT" sz="1400" b="1" i="1" dirty="0"/>
            </a:p>
          </p:txBody>
        </p: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850396" y="4641810"/>
            <a:ext cx="606642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it-IT" sz="1600" b="1" i="1" dirty="0" smtClean="0">
                <a:latin typeface="+mn-lt"/>
              </a:rPr>
              <a:t>PW/CW Doppler Mode Tools Configuration: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Duplex/Triplex Use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P</a:t>
            </a:r>
            <a:r>
              <a:rPr lang="en-US" altLang="it-IT" sz="1400" b="1" i="1" dirty="0" smtClean="0">
                <a:latin typeface="+mn-lt"/>
              </a:rPr>
              <a:t>W/CW PRF Adjustment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/>
              <a:t>PW/CW </a:t>
            </a:r>
            <a:r>
              <a:rPr lang="en-US" altLang="it-IT" sz="1400" b="1" i="1" dirty="0" smtClean="0"/>
              <a:t>Invert Adjustment</a:t>
            </a:r>
            <a:endParaRPr lang="en-US" altLang="it-IT" sz="1400" b="1" i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/>
              <a:t>PW/CW </a:t>
            </a:r>
            <a:r>
              <a:rPr lang="en-US" altLang="it-IT" sz="1400" b="1" i="1" dirty="0" smtClean="0"/>
              <a:t>Baseline </a:t>
            </a:r>
            <a:r>
              <a:rPr lang="en-US" altLang="it-IT" sz="1400" b="1" i="1" dirty="0"/>
              <a:t>Adjustment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eaLnBrk="1" hangingPunct="1"/>
            <a:endParaRPr lang="ru-RU" altLang="it-IT"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4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20" y="2636912"/>
            <a:ext cx="4713968" cy="39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356048" y="1196752"/>
            <a:ext cx="6248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it-IT" sz="1600" b="1" i="1" dirty="0"/>
              <a:t>Extensive</a:t>
            </a:r>
            <a:r>
              <a:rPr lang="en-US" altLang="it-IT" sz="1400" b="1" i="1" dirty="0"/>
              <a:t> </a:t>
            </a:r>
            <a:r>
              <a:rPr lang="en-US" altLang="it-IT" sz="1600" b="1" i="1" dirty="0"/>
              <a:t>human and vet calculations packages</a:t>
            </a:r>
          </a:p>
          <a:p>
            <a:pPr>
              <a:lnSpc>
                <a:spcPct val="90000"/>
              </a:lnSpc>
            </a:pPr>
            <a:r>
              <a:rPr lang="en-US" altLang="it-IT" sz="1600" b="1" i="1" dirty="0"/>
              <a:t>Editable tables</a:t>
            </a:r>
          </a:p>
          <a:p>
            <a:pPr>
              <a:lnSpc>
                <a:spcPct val="90000"/>
              </a:lnSpc>
            </a:pPr>
            <a:r>
              <a:rPr lang="en-US" altLang="it-IT" sz="1600" b="1" i="1" dirty="0"/>
              <a:t>Fetal growth tables</a:t>
            </a:r>
            <a:endParaRPr lang="ru-RU" altLang="it-IT" sz="1600" b="1" i="1" dirty="0"/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2412702" y="620688"/>
            <a:ext cx="53276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sz="2600" b="1" i="1" dirty="0">
                <a:latin typeface="+mn-lt"/>
              </a:rPr>
              <a:t>Measurements and calculations:</a:t>
            </a:r>
            <a:endParaRPr lang="ru-RU" altLang="it-IT" sz="2600" b="1" i="1" dirty="0">
              <a:latin typeface="+mn-lt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" y="2249734"/>
            <a:ext cx="4658008" cy="374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1547664" y="-15771"/>
            <a:ext cx="7560840" cy="492443"/>
            <a:chOff x="1475656" y="-15771"/>
            <a:chExt cx="7560840" cy="492443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1475656" y="44624"/>
              <a:ext cx="7560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002060"/>
                  </a:solidFill>
                </a:rPr>
                <a:t>TELEMED Software</a:t>
              </a:r>
              <a:endParaRPr lang="it-IT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763688" y="-15771"/>
              <a:ext cx="29523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 err="1" smtClean="0"/>
                <a:t>EchoWave</a:t>
              </a:r>
              <a:r>
                <a:rPr lang="it-IT" sz="2600" b="1" i="1" dirty="0" smtClean="0"/>
                <a:t> II -</a:t>
              </a:r>
              <a:endParaRPr lang="it-IT" sz="26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190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6381328"/>
            <a:ext cx="1584176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1547664" y="-15771"/>
            <a:ext cx="7560840" cy="492443"/>
            <a:chOff x="1475656" y="-15771"/>
            <a:chExt cx="7560840" cy="492443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475656" y="44624"/>
              <a:ext cx="7560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dirty="0" smtClean="0">
                  <a:solidFill>
                    <a:srgbClr val="002060"/>
                  </a:solidFill>
                </a:rPr>
                <a:t>TELEMED Software</a:t>
              </a:r>
              <a:endParaRPr lang="it-IT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1763688" y="-15771"/>
              <a:ext cx="29523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600" b="1" i="1" dirty="0" err="1" smtClean="0"/>
                <a:t>EchoWave</a:t>
              </a:r>
              <a:r>
                <a:rPr lang="it-IT" sz="2600" b="1" i="1" dirty="0" smtClean="0"/>
                <a:t> II -</a:t>
              </a:r>
              <a:endParaRPr lang="it-IT" sz="2600" b="1" i="1" dirty="0"/>
            </a:p>
          </p:txBody>
        </p:sp>
      </p:grpSp>
      <p:pic>
        <p:nvPicPr>
          <p:cNvPr id="3075" name="Picture 3" descr="C:\Users\Ugociack\Desktop\Saving and print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1" y="1628800"/>
            <a:ext cx="8082317" cy="46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11560" y="476672"/>
            <a:ext cx="110892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it-IT" sz="1600" b="1" i="1" dirty="0" smtClean="0">
                <a:latin typeface="+mn-lt"/>
              </a:rPr>
              <a:t>Saving and Printing Tools Configuration: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Save as bmp, jpg, </a:t>
            </a:r>
            <a:r>
              <a:rPr lang="en-US" altLang="it-IT" sz="1400" b="1" i="1" dirty="0" err="1">
                <a:latin typeface="+mn-lt"/>
              </a:rPr>
              <a:t>tif</a:t>
            </a:r>
            <a:r>
              <a:rPr lang="en-US" altLang="it-IT" sz="1400" b="1" i="1" dirty="0">
                <a:latin typeface="+mn-lt"/>
              </a:rPr>
              <a:t>, </a:t>
            </a:r>
            <a:r>
              <a:rPr lang="en-US" altLang="it-IT" sz="1400" b="1" i="1" dirty="0" err="1">
                <a:latin typeface="+mn-lt"/>
              </a:rPr>
              <a:t>png</a:t>
            </a:r>
            <a:r>
              <a:rPr lang="en-US" altLang="it-IT" sz="1400" b="1" i="1" dirty="0">
                <a:latin typeface="+mn-lt"/>
              </a:rPr>
              <a:t>,  </a:t>
            </a:r>
            <a:r>
              <a:rPr lang="en-US" altLang="it-IT" sz="1400" b="1" i="1" dirty="0" err="1">
                <a:latin typeface="+mn-lt"/>
              </a:rPr>
              <a:t>dicom</a:t>
            </a:r>
            <a:r>
              <a:rPr lang="en-US" altLang="it-IT" sz="1400" b="1" i="1" dirty="0">
                <a:latin typeface="+mn-lt"/>
              </a:rPr>
              <a:t>, </a:t>
            </a:r>
            <a:r>
              <a:rPr lang="en-US" altLang="it-IT" sz="1400" b="1" i="1" dirty="0" err="1">
                <a:latin typeface="+mn-lt"/>
              </a:rPr>
              <a:t>dicom</a:t>
            </a:r>
            <a:r>
              <a:rPr lang="en-US" altLang="it-IT" sz="1400" b="1" i="1" dirty="0">
                <a:latin typeface="+mn-lt"/>
              </a:rPr>
              <a:t>-jpeg</a:t>
            </a:r>
            <a:r>
              <a:rPr lang="en-US" altLang="it-IT" sz="1400" b="1" i="1" dirty="0" smtClean="0">
                <a:latin typeface="+mn-lt"/>
              </a:rPr>
              <a:t>, </a:t>
            </a:r>
            <a:r>
              <a:rPr lang="en-US" altLang="it-IT" sz="1400" b="1" i="1" dirty="0" err="1" smtClean="0">
                <a:latin typeface="+mn-lt"/>
              </a:rPr>
              <a:t>avi</a:t>
            </a:r>
            <a:r>
              <a:rPr lang="en-US" altLang="it-IT" sz="1400" b="1" i="1" dirty="0" smtClean="0">
                <a:latin typeface="+mn-lt"/>
              </a:rPr>
              <a:t> files + </a:t>
            </a:r>
            <a:r>
              <a:rPr lang="en-US" altLang="it-IT" sz="1400" b="1" i="1" dirty="0" err="1">
                <a:latin typeface="+mn-lt"/>
              </a:rPr>
              <a:t>tpd</a:t>
            </a:r>
            <a:r>
              <a:rPr lang="en-US" altLang="it-IT" sz="1400" b="1" i="1" dirty="0">
                <a:latin typeface="+mn-lt"/>
              </a:rPr>
              <a:t> and </a:t>
            </a:r>
            <a:r>
              <a:rPr lang="en-US" altLang="it-IT" sz="1400" b="1" i="1" dirty="0" err="1">
                <a:latin typeface="+mn-lt"/>
              </a:rPr>
              <a:t>tvd</a:t>
            </a:r>
            <a:r>
              <a:rPr lang="en-US" altLang="it-IT" sz="1400" b="1" i="1" dirty="0">
                <a:latin typeface="+mn-lt"/>
              </a:rPr>
              <a:t> row data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File names configuration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Subfolders </a:t>
            </a:r>
            <a:r>
              <a:rPr lang="en-US" altLang="it-IT" sz="1400" b="1" i="1" dirty="0">
                <a:latin typeface="+mn-lt"/>
              </a:rPr>
              <a:t>configuration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 smtClean="0">
                <a:latin typeface="+mn-lt"/>
              </a:rPr>
              <a:t>Report </a:t>
            </a:r>
            <a:r>
              <a:rPr lang="en-US" altLang="it-IT" sz="1400" b="1" i="1" dirty="0">
                <a:latin typeface="+mn-lt"/>
              </a:rPr>
              <a:t>configuration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Background removal for printing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it-IT" sz="1400" b="1" i="1" dirty="0">
                <a:latin typeface="+mn-lt"/>
              </a:rPr>
              <a:t>…and more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eaLnBrk="1" hangingPunct="1"/>
            <a:endParaRPr lang="en-US" altLang="it-IT" sz="1400" b="1" i="1" dirty="0">
              <a:latin typeface="+mn-lt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altLang="it-IT" sz="1400" b="1" i="1" dirty="0" smtClean="0">
              <a:latin typeface="+mn-lt"/>
            </a:endParaRPr>
          </a:p>
          <a:p>
            <a:pPr eaLnBrk="1" hangingPunct="1"/>
            <a:endParaRPr lang="ru-RU" altLang="it-IT"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75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-27384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i="1" dirty="0" smtClean="0">
                <a:solidFill>
                  <a:srgbClr val="002060"/>
                </a:solidFill>
              </a:rPr>
              <a:t>TELEMED Optional software</a:t>
            </a:r>
            <a:endParaRPr lang="it-IT" sz="3000" b="1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54868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/>
              <a:t>3D Pano </a:t>
            </a:r>
            <a:r>
              <a:rPr lang="it-IT" sz="2000" b="1" i="1" dirty="0" err="1" smtClean="0"/>
              <a:t>View</a:t>
            </a:r>
            <a:endParaRPr lang="it-IT" sz="2000" b="1" i="1" dirty="0"/>
          </a:p>
        </p:txBody>
      </p:sp>
      <p:pic>
        <p:nvPicPr>
          <p:cNvPr id="2050" name="Picture 2" descr="C:\Users\Ugociack\Desktop\Panoview\2_image_panorama_pic2_900x326-150x1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2" y="1268760"/>
            <a:ext cx="3437372" cy="269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268760"/>
            <a:ext cx="3438000" cy="269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gociack\Desktop\Panoview\Immagine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34380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gociack\Desktop\Panoview\pa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3" y="4077072"/>
            <a:ext cx="343737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6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-27384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i="1" dirty="0" smtClean="0">
                <a:solidFill>
                  <a:srgbClr val="002060"/>
                </a:solidFill>
              </a:rPr>
              <a:t>TELEMED Optional software</a:t>
            </a:r>
            <a:endParaRPr lang="it-IT" sz="3000" b="1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54868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/>
              <a:t>3D </a:t>
            </a:r>
            <a:r>
              <a:rPr lang="it-IT" sz="2000" b="1" i="1" dirty="0" err="1" smtClean="0"/>
              <a:t>View</a:t>
            </a:r>
            <a:endParaRPr lang="it-IT" sz="20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12" y="1331547"/>
            <a:ext cx="3437372" cy="25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331546"/>
            <a:ext cx="3438000" cy="25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4210170"/>
            <a:ext cx="3438000" cy="18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13" y="4210170"/>
            <a:ext cx="3437371" cy="18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27584" y="-45387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2060"/>
                </a:solidFill>
              </a:rPr>
              <a:t>TELEMED Technical Assistance and </a:t>
            </a:r>
            <a:r>
              <a:rPr lang="it-IT" sz="2800" b="1" i="1" dirty="0" err="1" smtClean="0">
                <a:solidFill>
                  <a:srgbClr val="002060"/>
                </a:solidFill>
              </a:rPr>
              <a:t>Support</a:t>
            </a:r>
            <a:r>
              <a:rPr lang="it-IT" sz="2800" b="1" i="1" dirty="0" smtClean="0">
                <a:solidFill>
                  <a:srgbClr val="002060"/>
                </a:solidFill>
              </a:rPr>
              <a:t> with System Remote Control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  <p:pic>
        <p:nvPicPr>
          <p:cNvPr id="2" name="Picture 2" descr="C:\Users\Ugociack\Desktop\Immagini per presentazione demo\assist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30548"/>
            <a:ext cx="1108145" cy="9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losione 2 6"/>
          <p:cNvSpPr/>
          <p:nvPr/>
        </p:nvSpPr>
        <p:spPr>
          <a:xfrm>
            <a:off x="3347864" y="814009"/>
            <a:ext cx="2940225" cy="1318847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i="1" u="sng" dirty="0" smtClean="0">
                <a:solidFill>
                  <a:schemeClr val="tx1"/>
                </a:solidFill>
              </a:rPr>
              <a:t>NETWORK</a:t>
            </a:r>
            <a:endParaRPr lang="it-IT" sz="1900" b="1" i="1" u="sng" dirty="0">
              <a:solidFill>
                <a:schemeClr val="tx1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43700" y="2206215"/>
            <a:ext cx="2015243" cy="1861564"/>
            <a:chOff x="395536" y="3356992"/>
            <a:chExt cx="2361455" cy="2455614"/>
          </a:xfrm>
        </p:grpSpPr>
        <p:pic>
          <p:nvPicPr>
            <p:cNvPr id="1027" name="Picture 3" descr="C:\Users\Ugociack\Desktop\ass.jpg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356992"/>
              <a:ext cx="2361455" cy="1926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475335" y="5325415"/>
              <a:ext cx="1321244" cy="487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 smtClean="0"/>
                <a:t>TELEMED</a:t>
              </a:r>
              <a:endParaRPr lang="it-IT" b="1" i="1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1084744" y="1726633"/>
            <a:ext cx="2817694" cy="2278008"/>
            <a:chOff x="757530" y="2564904"/>
            <a:chExt cx="3020428" cy="2736304"/>
          </a:xfrm>
        </p:grpSpPr>
        <p:sp>
          <p:nvSpPr>
            <p:cNvPr id="12" name="Arco 11"/>
            <p:cNvSpPr/>
            <p:nvPr/>
          </p:nvSpPr>
          <p:spPr>
            <a:xfrm>
              <a:off x="757530" y="3140968"/>
              <a:ext cx="2446318" cy="2160240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Arco 16"/>
            <p:cNvSpPr/>
            <p:nvPr/>
          </p:nvSpPr>
          <p:spPr>
            <a:xfrm>
              <a:off x="1331640" y="2564904"/>
              <a:ext cx="2446318" cy="2160240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Arco 17"/>
            <p:cNvSpPr/>
            <p:nvPr/>
          </p:nvSpPr>
          <p:spPr>
            <a:xfrm>
              <a:off x="1043608" y="2852936"/>
              <a:ext cx="2446318" cy="2160240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439836" y="1726632"/>
            <a:ext cx="4164612" cy="2350440"/>
            <a:chOff x="4439836" y="1726632"/>
            <a:chExt cx="4164612" cy="2350440"/>
          </a:xfrm>
        </p:grpSpPr>
        <p:grpSp>
          <p:nvGrpSpPr>
            <p:cNvPr id="11" name="Gruppo 10"/>
            <p:cNvGrpSpPr>
              <a:grpSpLocks noChangeAspect="1"/>
            </p:cNvGrpSpPr>
            <p:nvPr/>
          </p:nvGrpSpPr>
          <p:grpSpPr>
            <a:xfrm>
              <a:off x="6589429" y="2206213"/>
              <a:ext cx="2015019" cy="1870859"/>
              <a:chOff x="6372200" y="3356992"/>
              <a:chExt cx="2361133" cy="2427735"/>
            </a:xfrm>
          </p:grpSpPr>
          <p:pic>
            <p:nvPicPr>
              <p:cNvPr id="1028" name="Picture 4" descr="C:\Users\Ugociack\Desktop\Immagini per presentazione demo\ass med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2200" y="3356992"/>
                <a:ext cx="2361133" cy="192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CasellaDiTesto 13"/>
              <p:cNvSpPr txBox="1"/>
              <p:nvPr/>
            </p:nvSpPr>
            <p:spPr>
              <a:xfrm>
                <a:off x="7130459" y="5305460"/>
                <a:ext cx="1537268" cy="479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i="1" dirty="0" smtClean="0"/>
                  <a:t>CUSTOMER</a:t>
                </a:r>
                <a:endParaRPr lang="it-IT" b="1" i="1" dirty="0"/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4439836" y="1726632"/>
              <a:ext cx="2817694" cy="2278009"/>
              <a:chOff x="757530" y="2564904"/>
              <a:chExt cx="3020428" cy="2736306"/>
            </a:xfrm>
            <a:scene3d>
              <a:camera prst="orthographicFront">
                <a:rot lat="0" lon="10799977" rev="0"/>
              </a:camera>
              <a:lightRig rig="threePt" dir="t"/>
            </a:scene3d>
          </p:grpSpPr>
          <p:sp>
            <p:nvSpPr>
              <p:cNvPr id="21" name="Arco 20"/>
              <p:cNvSpPr/>
              <p:nvPr/>
            </p:nvSpPr>
            <p:spPr>
              <a:xfrm>
                <a:off x="757530" y="3140970"/>
                <a:ext cx="2446318" cy="2160240"/>
              </a:xfrm>
              <a:prstGeom prst="arc">
                <a:avLst>
                  <a:gd name="adj1" fmla="val 15329873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Arco 21"/>
              <p:cNvSpPr/>
              <p:nvPr/>
            </p:nvSpPr>
            <p:spPr>
              <a:xfrm>
                <a:off x="1331640" y="2564904"/>
                <a:ext cx="2446318" cy="2160240"/>
              </a:xfrm>
              <a:prstGeom prst="arc">
                <a:avLst>
                  <a:gd name="adj1" fmla="val 15329873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3" name="Arco 22"/>
              <p:cNvSpPr/>
              <p:nvPr/>
            </p:nvSpPr>
            <p:spPr>
              <a:xfrm>
                <a:off x="1043608" y="2852936"/>
                <a:ext cx="2446318" cy="2160240"/>
              </a:xfrm>
              <a:prstGeom prst="arc">
                <a:avLst>
                  <a:gd name="adj1" fmla="val 15329873"/>
                  <a:gd name="adj2" fmla="val 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sp>
        <p:nvSpPr>
          <p:cNvPr id="4" name="CasellaDiTesto 3"/>
          <p:cNvSpPr txBox="1"/>
          <p:nvPr/>
        </p:nvSpPr>
        <p:spPr>
          <a:xfrm>
            <a:off x="3419872" y="2852936"/>
            <a:ext cx="4608512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b="1" dirty="0" smtClean="0"/>
              <a:t>Training</a:t>
            </a:r>
          </a:p>
          <a:p>
            <a:pPr marL="800100" lvl="1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Distributor</a:t>
            </a:r>
            <a:endParaRPr lang="it-IT" dirty="0"/>
          </a:p>
          <a:p>
            <a:pPr marL="800100" lvl="1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dirty="0" err="1" smtClean="0"/>
              <a:t>Customer</a:t>
            </a:r>
            <a:r>
              <a:rPr lang="it-IT" dirty="0" smtClean="0"/>
              <a:t>     </a:t>
            </a:r>
            <a:endParaRPr lang="it-IT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b="1" dirty="0" smtClean="0"/>
              <a:t>Technical </a:t>
            </a:r>
            <a:r>
              <a:rPr lang="it-IT" sz="2000" b="1" dirty="0" err="1" smtClean="0"/>
              <a:t>Support</a:t>
            </a:r>
            <a:endParaRPr lang="it-IT" sz="2000" b="1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smtClean="0"/>
              <a:t>System </a:t>
            </a:r>
            <a:r>
              <a:rPr lang="it-IT" dirty="0" err="1" smtClean="0"/>
              <a:t>Customization</a:t>
            </a:r>
            <a:endParaRPr lang="it-IT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/>
              <a:t>Backup of </a:t>
            </a:r>
            <a:r>
              <a:rPr lang="it-IT" dirty="0" err="1"/>
              <a:t>P</a:t>
            </a:r>
            <a:r>
              <a:rPr lang="it-IT" dirty="0" err="1" smtClean="0"/>
              <a:t>resets</a:t>
            </a:r>
            <a:endParaRPr lang="it-IT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Latest</a:t>
            </a:r>
            <a:r>
              <a:rPr lang="it-IT" dirty="0" smtClean="0"/>
              <a:t> Software </a:t>
            </a:r>
            <a:r>
              <a:rPr lang="it-IT" dirty="0" err="1" smtClean="0"/>
              <a:t>Upgrades</a:t>
            </a:r>
            <a:r>
              <a:rPr lang="it-IT" dirty="0" smtClean="0"/>
              <a:t> </a:t>
            </a:r>
            <a:r>
              <a:rPr lang="it-IT" dirty="0"/>
              <a:t>I</a:t>
            </a:r>
            <a:r>
              <a:rPr lang="it-IT" dirty="0" smtClean="0"/>
              <a:t>nstallation </a:t>
            </a: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System </a:t>
            </a:r>
            <a:r>
              <a:rPr lang="it-IT" dirty="0" err="1" smtClean="0"/>
              <a:t>Errors</a:t>
            </a:r>
            <a:r>
              <a:rPr lang="it-IT" dirty="0" smtClean="0"/>
              <a:t> </a:t>
            </a:r>
            <a:r>
              <a:rPr lang="it-IT" dirty="0" err="1" smtClean="0"/>
              <a:t>Identification</a:t>
            </a:r>
            <a:endParaRPr lang="it-IT" dirty="0" smtClean="0"/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dirty="0" err="1" smtClean="0"/>
              <a:t>Diagnosis</a:t>
            </a:r>
            <a:r>
              <a:rPr lang="it-IT" dirty="0" smtClean="0"/>
              <a:t> and </a:t>
            </a:r>
            <a:r>
              <a:rPr lang="it-IT" dirty="0" err="1"/>
              <a:t>T</a:t>
            </a:r>
            <a:r>
              <a:rPr lang="it-IT" dirty="0" err="1" smtClean="0"/>
              <a:t>roubleshooting</a:t>
            </a:r>
            <a:endParaRPr lang="it-IT" dirty="0" smtClean="0"/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Immediate On-line </a:t>
            </a:r>
            <a:r>
              <a:rPr lang="it-IT" dirty="0" err="1" smtClean="0"/>
              <a:t>Reparation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Telemedicine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/>
              <a:t>Didactics</a:t>
            </a:r>
            <a:endParaRPr lang="it-IT" sz="2000" b="1" dirty="0"/>
          </a:p>
          <a:p>
            <a:endParaRPr lang="it-IT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24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5576" y="56237"/>
            <a:ext cx="7560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smtClean="0">
                <a:solidFill>
                  <a:srgbClr val="002060"/>
                </a:solidFill>
              </a:rPr>
              <a:t>TELEMED System Remote Control</a:t>
            </a:r>
            <a:endParaRPr lang="it-IT" sz="2600" b="1" i="1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779912" y="53938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TRAINING</a:t>
            </a:r>
            <a:endParaRPr lang="it-IT" sz="2000" b="1" dirty="0"/>
          </a:p>
        </p:txBody>
      </p:sp>
      <p:grpSp>
        <p:nvGrpSpPr>
          <p:cNvPr id="36" name="Gruppo 35"/>
          <p:cNvGrpSpPr/>
          <p:nvPr/>
        </p:nvGrpSpPr>
        <p:grpSpPr>
          <a:xfrm>
            <a:off x="51550" y="1101556"/>
            <a:ext cx="8264866" cy="5423788"/>
            <a:chOff x="87046" y="1101556"/>
            <a:chExt cx="8264866" cy="5423788"/>
          </a:xfrm>
        </p:grpSpPr>
        <p:sp>
          <p:nvSpPr>
            <p:cNvPr id="8" name="CasellaDiTesto 7"/>
            <p:cNvSpPr txBox="1"/>
            <p:nvPr/>
          </p:nvSpPr>
          <p:spPr>
            <a:xfrm>
              <a:off x="2571764" y="1196752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How to </a:t>
              </a:r>
              <a:r>
                <a:rPr lang="it-IT" b="1" dirty="0" err="1" smtClean="0"/>
                <a:t>Install</a:t>
              </a:r>
              <a:r>
                <a:rPr lang="it-IT" b="1" dirty="0" smtClean="0"/>
                <a:t> the System</a:t>
              </a:r>
              <a:endParaRPr lang="it-IT" b="1" dirty="0"/>
            </a:p>
          </p:txBody>
        </p:sp>
        <p:grpSp>
          <p:nvGrpSpPr>
            <p:cNvPr id="34" name="Gruppo 33"/>
            <p:cNvGrpSpPr/>
            <p:nvPr/>
          </p:nvGrpSpPr>
          <p:grpSpPr>
            <a:xfrm>
              <a:off x="87046" y="1101556"/>
              <a:ext cx="8264866" cy="5423788"/>
              <a:chOff x="87046" y="1124744"/>
              <a:chExt cx="8264866" cy="5423788"/>
            </a:xfrm>
          </p:grpSpPr>
          <p:sp>
            <p:nvSpPr>
              <p:cNvPr id="6" name="CasellaDiTesto 5"/>
              <p:cNvSpPr txBox="1"/>
              <p:nvPr/>
            </p:nvSpPr>
            <p:spPr>
              <a:xfrm>
                <a:off x="87046" y="2060848"/>
                <a:ext cx="3440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/>
                  <a:t>TO DISTRIBUTORS</a:t>
                </a:r>
                <a:endParaRPr lang="it-IT" sz="2400" b="1" dirty="0"/>
              </a:p>
            </p:txBody>
          </p:sp>
          <p:sp>
            <p:nvSpPr>
              <p:cNvPr id="7" name="CasellaDiTesto 6"/>
              <p:cNvSpPr txBox="1"/>
              <p:nvPr/>
            </p:nvSpPr>
            <p:spPr>
              <a:xfrm>
                <a:off x="215008" y="4934739"/>
                <a:ext cx="24482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/>
                  <a:t>TO CUSTOMERS</a:t>
                </a: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2663280" y="3308172"/>
                <a:ext cx="4048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 err="1" smtClean="0"/>
                  <a:t>Change</a:t>
                </a:r>
                <a:r>
                  <a:rPr lang="it-IT" b="1" dirty="0" smtClean="0"/>
                  <a:t> Some Default </a:t>
                </a:r>
                <a:r>
                  <a:rPr lang="it-IT" b="1" dirty="0" err="1" smtClean="0"/>
                  <a:t>Options</a:t>
                </a:r>
                <a:endParaRPr lang="it-IT" b="1" dirty="0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2663280" y="3956244"/>
                <a:ext cx="24482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 err="1" smtClean="0"/>
                  <a:t>Manage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Presets</a:t>
                </a:r>
                <a:endParaRPr lang="it-IT" b="1" dirty="0"/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2683804" y="5373216"/>
                <a:ext cx="4048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/>
                  <a:t>How To Start an </a:t>
                </a:r>
                <a:r>
                  <a:rPr lang="it-IT" b="1" dirty="0" err="1"/>
                  <a:t>Exam</a:t>
                </a:r>
                <a:endParaRPr lang="it-IT" b="1" dirty="0"/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2683804" y="5733256"/>
                <a:ext cx="40484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 err="1" smtClean="0"/>
                  <a:t>Manage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Patient</a:t>
                </a:r>
                <a:r>
                  <a:rPr lang="it-IT" b="1" dirty="0" smtClean="0"/>
                  <a:t> Information</a:t>
                </a:r>
                <a:endParaRPr lang="it-IT" b="1" dirty="0"/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2668084" y="4797152"/>
                <a:ext cx="14438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/>
                  <a:t>S</a:t>
                </a:r>
                <a:r>
                  <a:rPr lang="it-IT" b="1" dirty="0" smtClean="0"/>
                  <a:t>ave</a:t>
                </a:r>
                <a:endParaRPr lang="it-IT" b="1" dirty="0"/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2693951" y="6093296"/>
                <a:ext cx="5478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/>
                  <a:t>C</a:t>
                </a:r>
                <a:r>
                  <a:rPr lang="it-IT" b="1" dirty="0" smtClean="0"/>
                  <a:t>reate a report, Direct e-mail or </a:t>
                </a:r>
                <a:r>
                  <a:rPr lang="it-IT" b="1" dirty="0" err="1" smtClean="0"/>
                  <a:t>Print</a:t>
                </a:r>
                <a:r>
                  <a:rPr lang="it-IT" b="1" dirty="0" smtClean="0"/>
                  <a:t> </a:t>
                </a:r>
                <a:endParaRPr lang="it-IT" b="1" dirty="0"/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2571764" y="1547500"/>
                <a:ext cx="50245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How to </a:t>
                </a:r>
                <a:r>
                  <a:rPr lang="it-IT" b="1" dirty="0" err="1" smtClean="0"/>
                  <a:t>Install</a:t>
                </a:r>
                <a:r>
                  <a:rPr lang="it-IT" b="1" dirty="0" smtClean="0"/>
                  <a:t> </a:t>
                </a:r>
                <a:r>
                  <a:rPr lang="it-IT" b="1" dirty="0" err="1" smtClean="0"/>
                  <a:t>EchoWave</a:t>
                </a:r>
                <a:r>
                  <a:rPr lang="it-IT" b="1" dirty="0" smtClean="0"/>
                  <a:t> II Software and Drivers</a:t>
                </a:r>
                <a:endParaRPr lang="it-IT" b="1" dirty="0"/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2339752" y="2206605"/>
                <a:ext cx="3544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err="1" smtClean="0"/>
                  <a:t>Overview</a:t>
                </a:r>
                <a:r>
                  <a:rPr lang="it-IT" b="1" dirty="0" smtClean="0"/>
                  <a:t> of </a:t>
                </a:r>
                <a:r>
                  <a:rPr lang="it-IT" b="1" dirty="0" err="1" smtClean="0"/>
                  <a:t>EchoWave</a:t>
                </a:r>
                <a:r>
                  <a:rPr lang="it-IT" b="1" dirty="0" smtClean="0"/>
                  <a:t> II User Interface</a:t>
                </a:r>
                <a:endParaRPr lang="it-IT" b="1" dirty="0"/>
              </a:p>
            </p:txBody>
          </p:sp>
          <p:sp>
            <p:nvSpPr>
              <p:cNvPr id="17" name="Parentesi graffa aperta 16"/>
              <p:cNvSpPr/>
              <p:nvPr/>
            </p:nvSpPr>
            <p:spPr>
              <a:xfrm>
                <a:off x="2051720" y="1124744"/>
                <a:ext cx="864096" cy="5423788"/>
              </a:xfrm>
              <a:prstGeom prst="leftBrac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Parentesi graffa aperta 18"/>
              <p:cNvSpPr/>
              <p:nvPr/>
            </p:nvSpPr>
            <p:spPr>
              <a:xfrm>
                <a:off x="5508104" y="1931427"/>
                <a:ext cx="623700" cy="1281549"/>
              </a:xfrm>
              <a:prstGeom prst="leftBrac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CasellaDiTesto 19"/>
              <p:cNvSpPr txBox="1"/>
              <p:nvPr/>
            </p:nvSpPr>
            <p:spPr>
              <a:xfrm>
                <a:off x="5868144" y="1988840"/>
                <a:ext cx="20162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Scanning </a:t>
                </a:r>
                <a:r>
                  <a:rPr lang="it-IT" sz="1600" b="1" dirty="0" err="1" smtClean="0"/>
                  <a:t>Modalities</a:t>
                </a:r>
                <a:endParaRPr lang="it-IT" sz="1600" dirty="0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5868144" y="2276872"/>
                <a:ext cx="1728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Scanning </a:t>
                </a:r>
                <a:r>
                  <a:rPr lang="it-IT" sz="1600" b="1" dirty="0" err="1" smtClean="0"/>
                  <a:t>Controls</a:t>
                </a:r>
                <a:endParaRPr lang="it-IT" sz="1600" dirty="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868144" y="2564904"/>
                <a:ext cx="1728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err="1" smtClean="0"/>
                  <a:t>Measurements</a:t>
                </a:r>
                <a:endParaRPr lang="it-IT" sz="1600" dirty="0"/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5868144" y="2833191"/>
                <a:ext cx="17281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err="1" smtClean="0"/>
                  <a:t>Calculations</a:t>
                </a:r>
                <a:endParaRPr lang="it-IT" sz="1600" dirty="0"/>
              </a:p>
            </p:txBody>
          </p:sp>
          <p:sp>
            <p:nvSpPr>
              <p:cNvPr id="27" name="Parentesi graffa aperta 26"/>
              <p:cNvSpPr/>
              <p:nvPr/>
            </p:nvSpPr>
            <p:spPr>
              <a:xfrm>
                <a:off x="5159742" y="3861048"/>
                <a:ext cx="311850" cy="646584"/>
              </a:xfrm>
              <a:prstGeom prst="leftBrac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CasellaDiTesto 27"/>
              <p:cNvSpPr txBox="1"/>
              <p:nvPr/>
            </p:nvSpPr>
            <p:spPr>
              <a:xfrm>
                <a:off x="5419304" y="3789040"/>
                <a:ext cx="77136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dirty="0" smtClean="0"/>
                  <a:t>Import</a:t>
                </a:r>
                <a:endParaRPr lang="it-IT" sz="1600" b="1" dirty="0"/>
              </a:p>
              <a:p>
                <a:endParaRPr lang="it-IT" dirty="0"/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5399584" y="4005064"/>
                <a:ext cx="8581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 smtClean="0"/>
                  <a:t>Export</a:t>
                </a:r>
                <a:endParaRPr lang="it-IT" sz="1600" b="1" dirty="0"/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5399584" y="4221088"/>
                <a:ext cx="94642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B</a:t>
                </a:r>
                <a:r>
                  <a:rPr lang="it-IT" sz="1600" b="1" dirty="0" smtClean="0"/>
                  <a:t>ackup</a:t>
                </a:r>
                <a:endParaRPr lang="it-IT" sz="1600" b="1" dirty="0"/>
              </a:p>
              <a:p>
                <a:endParaRPr lang="it-IT" dirty="0"/>
              </a:p>
            </p:txBody>
          </p:sp>
          <p:sp>
            <p:nvSpPr>
              <p:cNvPr id="31" name="Rettangolo 30"/>
              <p:cNvSpPr/>
              <p:nvPr/>
            </p:nvSpPr>
            <p:spPr>
              <a:xfrm>
                <a:off x="4259161" y="4941168"/>
                <a:ext cx="409275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b="1" dirty="0" smtClean="0"/>
                  <a:t>Video (avi, </a:t>
                </a:r>
                <a:r>
                  <a:rPr lang="it-IT" sz="1600" b="1" dirty="0" err="1" smtClean="0"/>
                  <a:t>png</a:t>
                </a:r>
                <a:r>
                  <a:rPr lang="it-IT" sz="1600" b="1" dirty="0" smtClean="0"/>
                  <a:t> multiple images, </a:t>
                </a:r>
                <a:r>
                  <a:rPr lang="it-IT" sz="1600" b="1" dirty="0" err="1" smtClean="0"/>
                  <a:t>Dicom</a:t>
                </a:r>
                <a:r>
                  <a:rPr lang="it-IT" sz="1600" b="1" dirty="0" smtClean="0"/>
                  <a:t>, TVD)</a:t>
                </a:r>
                <a:endParaRPr lang="it-IT" sz="1600" b="1" dirty="0"/>
              </a:p>
            </p:txBody>
          </p:sp>
          <p:sp>
            <p:nvSpPr>
              <p:cNvPr id="32" name="Parentesi graffa aperta 31"/>
              <p:cNvSpPr/>
              <p:nvPr/>
            </p:nvSpPr>
            <p:spPr>
              <a:xfrm>
                <a:off x="4067944" y="4653136"/>
                <a:ext cx="311850" cy="646584"/>
              </a:xfrm>
              <a:prstGeom prst="leftBrac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4236339" y="4581128"/>
                <a:ext cx="35487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600" b="1" dirty="0" smtClean="0"/>
                  <a:t>Images (</a:t>
                </a:r>
                <a:r>
                  <a:rPr lang="it-IT" sz="1600" b="1" dirty="0" err="1" smtClean="0"/>
                  <a:t>jpg</a:t>
                </a:r>
                <a:r>
                  <a:rPr lang="it-IT" sz="1600" b="1" dirty="0" smtClean="0"/>
                  <a:t>, </a:t>
                </a:r>
                <a:r>
                  <a:rPr lang="it-IT" sz="1600" b="1" dirty="0" err="1" smtClean="0"/>
                  <a:t>bmp</a:t>
                </a:r>
                <a:r>
                  <a:rPr lang="it-IT" sz="1600" b="1" dirty="0" smtClean="0"/>
                  <a:t>, </a:t>
                </a:r>
                <a:r>
                  <a:rPr lang="it-IT" sz="1600" b="1" dirty="0" err="1" smtClean="0"/>
                  <a:t>png</a:t>
                </a:r>
                <a:r>
                  <a:rPr lang="it-IT" sz="1600" b="1" dirty="0" smtClean="0"/>
                  <a:t>, </a:t>
                </a:r>
                <a:r>
                  <a:rPr lang="it-IT" sz="1600" b="1" dirty="0" err="1" smtClean="0"/>
                  <a:t>tif</a:t>
                </a:r>
                <a:r>
                  <a:rPr lang="it-IT" sz="1600" b="1" dirty="0" smtClean="0"/>
                  <a:t>, </a:t>
                </a:r>
                <a:r>
                  <a:rPr lang="it-IT" sz="1600" b="1" dirty="0" err="1" smtClean="0"/>
                  <a:t>Dicom</a:t>
                </a:r>
                <a:r>
                  <a:rPr lang="it-IT" sz="1600" b="1" dirty="0" smtClean="0"/>
                  <a:t>, TPD)</a:t>
                </a:r>
                <a:r>
                  <a:rPr lang="it-IT" b="1" dirty="0" smtClean="0"/>
                  <a:t> </a:t>
                </a:r>
                <a:endParaRPr lang="it-IT" b="1" dirty="0"/>
              </a:p>
            </p:txBody>
          </p:sp>
        </p:grpSp>
      </p:grpSp>
      <p:pic>
        <p:nvPicPr>
          <p:cNvPr id="3074" name="Picture 2" descr="C:\Users\Ugociack\Desktop\training.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2" y="183486"/>
            <a:ext cx="1640012" cy="14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5576" y="56237"/>
            <a:ext cx="7560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smtClean="0">
                <a:solidFill>
                  <a:srgbClr val="002060"/>
                </a:solidFill>
              </a:rPr>
              <a:t>TELEMED System Remote Control</a:t>
            </a:r>
            <a:endParaRPr lang="it-IT" sz="2600" b="1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91880" y="476672"/>
            <a:ext cx="2201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TECHNICAL SUPPORT </a:t>
            </a:r>
            <a:endParaRPr lang="it-IT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65659"/>
            <a:ext cx="813588" cy="91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444208" y="692696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/>
              <a:t>EchoWave</a:t>
            </a:r>
            <a:r>
              <a:rPr lang="it-IT" sz="1200" b="1" dirty="0" smtClean="0"/>
              <a:t> II Interface </a:t>
            </a:r>
            <a:r>
              <a:rPr lang="it-IT" sz="1200" b="1" dirty="0" err="1" smtClean="0"/>
              <a:t>Customization</a:t>
            </a:r>
            <a:endParaRPr lang="it-IT" sz="1200" b="1" dirty="0"/>
          </a:p>
        </p:txBody>
      </p:sp>
      <p:grpSp>
        <p:nvGrpSpPr>
          <p:cNvPr id="26" name="Gruppo 25"/>
          <p:cNvGrpSpPr/>
          <p:nvPr/>
        </p:nvGrpSpPr>
        <p:grpSpPr>
          <a:xfrm>
            <a:off x="2987824" y="2808265"/>
            <a:ext cx="3689669" cy="1412823"/>
            <a:chOff x="1688170" y="2636912"/>
            <a:chExt cx="6052182" cy="1944216"/>
          </a:xfrm>
        </p:grpSpPr>
        <p:grpSp>
          <p:nvGrpSpPr>
            <p:cNvPr id="8" name="Gruppo 7"/>
            <p:cNvGrpSpPr/>
            <p:nvPr/>
          </p:nvGrpSpPr>
          <p:grpSpPr>
            <a:xfrm>
              <a:off x="1907705" y="2833192"/>
              <a:ext cx="5832647" cy="1747936"/>
              <a:chOff x="323528" y="4005064"/>
              <a:chExt cx="7456929" cy="2152017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323528" y="4408047"/>
                <a:ext cx="2252766" cy="1749034"/>
                <a:chOff x="543700" y="1726633"/>
                <a:chExt cx="3249742" cy="2549250"/>
              </a:xfrm>
            </p:grpSpPr>
            <p:pic>
              <p:nvPicPr>
                <p:cNvPr id="11" name="Picture 3" descr="C:\Users\Ugociack\Desktop\ass.jpg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700" y="2206215"/>
                  <a:ext cx="2015243" cy="14602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CasellaDiTesto 11"/>
                <p:cNvSpPr txBox="1"/>
                <p:nvPr/>
              </p:nvSpPr>
              <p:spPr>
                <a:xfrm>
                  <a:off x="611800" y="3723589"/>
                  <a:ext cx="1771882" cy="552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800" b="1" i="1" dirty="0" smtClean="0"/>
                    <a:t>TELEMED</a:t>
                  </a:r>
                  <a:endParaRPr lang="it-IT" sz="800" b="1" i="1" dirty="0"/>
                </a:p>
              </p:txBody>
            </p:sp>
            <p:sp>
              <p:nvSpPr>
                <p:cNvPr id="13" name="Arco 12"/>
                <p:cNvSpPr/>
                <p:nvPr/>
              </p:nvSpPr>
              <p:spPr>
                <a:xfrm>
                  <a:off x="975748" y="2206214"/>
                  <a:ext cx="2282119" cy="1798427"/>
                </a:xfrm>
                <a:prstGeom prst="arc">
                  <a:avLst>
                    <a:gd name="adj1" fmla="val 15329873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" name="Arco 13"/>
                <p:cNvSpPr/>
                <p:nvPr/>
              </p:nvSpPr>
              <p:spPr>
                <a:xfrm>
                  <a:off x="1511323" y="1726633"/>
                  <a:ext cx="2282119" cy="1798427"/>
                </a:xfrm>
                <a:prstGeom prst="arc">
                  <a:avLst>
                    <a:gd name="adj1" fmla="val 15329873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5" name="Arco 14"/>
                <p:cNvSpPr/>
                <p:nvPr/>
              </p:nvSpPr>
              <p:spPr>
                <a:xfrm>
                  <a:off x="1242624" y="1966423"/>
                  <a:ext cx="2282119" cy="1798427"/>
                </a:xfrm>
                <a:prstGeom prst="arc">
                  <a:avLst>
                    <a:gd name="adj1" fmla="val 15329873"/>
                    <a:gd name="adj2" fmla="val 0"/>
                  </a:avLst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6" name="Esplosione 2 15"/>
              <p:cNvSpPr/>
              <p:nvPr/>
            </p:nvSpPr>
            <p:spPr>
              <a:xfrm>
                <a:off x="2587082" y="4005064"/>
                <a:ext cx="3049557" cy="1173302"/>
              </a:xfrm>
              <a:prstGeom prst="irregularSeal2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800" b="1" i="1" u="sng" dirty="0" smtClean="0">
                    <a:solidFill>
                      <a:schemeClr val="tx1"/>
                    </a:solidFill>
                  </a:rPr>
                  <a:t>NETWORK</a:t>
                </a:r>
                <a:endParaRPr lang="it-IT" sz="800" b="1" i="1" u="sng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" name="Gruppo 16"/>
              <p:cNvGrpSpPr/>
              <p:nvPr/>
            </p:nvGrpSpPr>
            <p:grpSpPr>
              <a:xfrm>
                <a:off x="4897071" y="4211363"/>
                <a:ext cx="2883386" cy="1865688"/>
                <a:chOff x="4439836" y="1726632"/>
                <a:chExt cx="4448686" cy="2486029"/>
              </a:xfrm>
            </p:grpSpPr>
            <p:grpSp>
              <p:nvGrpSpPr>
                <p:cNvPr id="18" name="Gruppo 17"/>
                <p:cNvGrpSpPr>
                  <a:grpSpLocks noChangeAspect="1"/>
                </p:cNvGrpSpPr>
                <p:nvPr/>
              </p:nvGrpSpPr>
              <p:grpSpPr>
                <a:xfrm>
                  <a:off x="6589428" y="2206214"/>
                  <a:ext cx="2299094" cy="2006447"/>
                  <a:chOff x="6372200" y="3356992"/>
                  <a:chExt cx="2694003" cy="2603682"/>
                </a:xfrm>
              </p:grpSpPr>
              <p:pic>
                <p:nvPicPr>
                  <p:cNvPr id="23" name="Picture 4" descr="C:\Users\Ugociack\Desktop\Immagini per presentazione demo\ass med.jpg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72200" y="3356992"/>
                    <a:ext cx="2361133" cy="19260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4" name="CasellaDiTesto 23"/>
                  <p:cNvSpPr txBox="1"/>
                  <p:nvPr/>
                </p:nvSpPr>
                <p:spPr>
                  <a:xfrm>
                    <a:off x="6468844" y="5305459"/>
                    <a:ext cx="2597359" cy="655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800" b="1" i="1" dirty="0" smtClean="0"/>
                      <a:t>CUSTOMER</a:t>
                    </a:r>
                    <a:endParaRPr lang="it-IT" sz="800" b="1" i="1" dirty="0"/>
                  </a:p>
                </p:txBody>
              </p:sp>
            </p:grpSp>
            <p:grpSp>
              <p:nvGrpSpPr>
                <p:cNvPr id="19" name="Gruppo 18"/>
                <p:cNvGrpSpPr/>
                <p:nvPr/>
              </p:nvGrpSpPr>
              <p:grpSpPr>
                <a:xfrm>
                  <a:off x="4439836" y="1726632"/>
                  <a:ext cx="2817694" cy="2278009"/>
                  <a:chOff x="757530" y="2564904"/>
                  <a:chExt cx="3020428" cy="2736306"/>
                </a:xfrm>
                <a:scene3d>
                  <a:camera prst="orthographicFront">
                    <a:rot lat="0" lon="10799977" rev="0"/>
                  </a:camera>
                  <a:lightRig rig="threePt" dir="t"/>
                </a:scene3d>
              </p:grpSpPr>
              <p:sp>
                <p:nvSpPr>
                  <p:cNvPr id="20" name="Arco 19"/>
                  <p:cNvSpPr/>
                  <p:nvPr/>
                </p:nvSpPr>
                <p:spPr>
                  <a:xfrm>
                    <a:off x="757530" y="3140970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1" name="Arco 20"/>
                  <p:cNvSpPr/>
                  <p:nvPr/>
                </p:nvSpPr>
                <p:spPr>
                  <a:xfrm>
                    <a:off x="1331640" y="2564904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22" name="Arco 21"/>
                  <p:cNvSpPr/>
                  <p:nvPr/>
                </p:nvSpPr>
                <p:spPr>
                  <a:xfrm>
                    <a:off x="1043608" y="2852936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</p:grpSp>
        <p:sp>
          <p:nvSpPr>
            <p:cNvPr id="25" name="Elaborazione alternativa 24"/>
            <p:cNvSpPr/>
            <p:nvPr/>
          </p:nvSpPr>
          <p:spPr>
            <a:xfrm>
              <a:off x="1688170" y="2636912"/>
              <a:ext cx="6044517" cy="1944216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8" name="Connettore 2 27"/>
          <p:cNvCxnSpPr/>
          <p:nvPr/>
        </p:nvCxnSpPr>
        <p:spPr>
          <a:xfrm flipV="1">
            <a:off x="5220072" y="1803305"/>
            <a:ext cx="1080120" cy="100496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2" descr="C:\Users\Ugociack\Desktop\Preset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80" y="4480943"/>
            <a:ext cx="3028616" cy="22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Connettore 2 39"/>
          <p:cNvCxnSpPr>
            <a:endCxn id="36" idx="3"/>
          </p:cNvCxnSpPr>
          <p:nvPr/>
        </p:nvCxnSpPr>
        <p:spPr>
          <a:xfrm flipH="1" flipV="1">
            <a:off x="2555776" y="2170711"/>
            <a:ext cx="1463077" cy="63755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>
            <a:endCxn id="1025" idx="1"/>
          </p:cNvCxnSpPr>
          <p:nvPr/>
        </p:nvCxnSpPr>
        <p:spPr>
          <a:xfrm>
            <a:off x="5220072" y="4221088"/>
            <a:ext cx="787808" cy="13900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endCxn id="1027" idx="3"/>
          </p:cNvCxnSpPr>
          <p:nvPr/>
        </p:nvCxnSpPr>
        <p:spPr>
          <a:xfrm flipH="1">
            <a:off x="2555776" y="4221088"/>
            <a:ext cx="1262929" cy="85010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uppo 32"/>
          <p:cNvGrpSpPr/>
          <p:nvPr/>
        </p:nvGrpSpPr>
        <p:grpSpPr>
          <a:xfrm>
            <a:off x="179512" y="1124744"/>
            <a:ext cx="2736304" cy="1803902"/>
            <a:chOff x="179512" y="1124744"/>
            <a:chExt cx="2736304" cy="1803902"/>
          </a:xfrm>
        </p:grpSpPr>
        <p:pic>
          <p:nvPicPr>
            <p:cNvPr id="36" name="Immagine 3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412776"/>
              <a:ext cx="2232248" cy="1515870"/>
            </a:xfrm>
            <a:prstGeom prst="rect">
              <a:avLst/>
            </a:prstGeom>
          </p:spPr>
        </p:pic>
        <p:sp>
          <p:nvSpPr>
            <p:cNvPr id="58" name="CasellaDiTesto 57"/>
            <p:cNvSpPr txBox="1"/>
            <p:nvPr/>
          </p:nvSpPr>
          <p:spPr>
            <a:xfrm>
              <a:off x="179512" y="1124744"/>
              <a:ext cx="2736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/>
                <a:t>Latest</a:t>
              </a:r>
              <a:r>
                <a:rPr lang="it-IT" sz="1200" b="1" dirty="0"/>
                <a:t> Software </a:t>
              </a:r>
              <a:r>
                <a:rPr lang="it-IT" sz="1200" b="1" dirty="0" err="1"/>
                <a:t>Upgrades</a:t>
              </a:r>
              <a:r>
                <a:rPr lang="it-IT" sz="1200" b="1" dirty="0"/>
                <a:t> Installation</a:t>
              </a:r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251520" y="3645024"/>
            <a:ext cx="2808312" cy="2592288"/>
            <a:chOff x="251520" y="3645024"/>
            <a:chExt cx="2808312" cy="2592288"/>
          </a:xfrm>
        </p:grpSpPr>
        <p:pic>
          <p:nvPicPr>
            <p:cNvPr id="1027" name="Picture 3" descr="C:\Users\Ugociack\Desktop\Error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05065"/>
              <a:ext cx="2304256" cy="233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CasellaDiTesto 58"/>
            <p:cNvSpPr txBox="1"/>
            <p:nvPr/>
          </p:nvSpPr>
          <p:spPr>
            <a:xfrm>
              <a:off x="323528" y="3645024"/>
              <a:ext cx="2736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err="1" smtClean="0"/>
                <a:t>Diagnosis</a:t>
              </a:r>
              <a:r>
                <a:rPr lang="it-IT" sz="1200" b="1" dirty="0" smtClean="0"/>
                <a:t> and </a:t>
              </a:r>
              <a:r>
                <a:rPr lang="it-IT" sz="1200" b="1" dirty="0" err="1" smtClean="0"/>
                <a:t>Troubleshooting</a:t>
              </a:r>
              <a:endParaRPr lang="it-IT" sz="1200" b="1" dirty="0"/>
            </a:p>
          </p:txBody>
        </p:sp>
      </p:grpSp>
      <p:sp>
        <p:nvSpPr>
          <p:cNvPr id="60" name="CasellaDiTesto 59"/>
          <p:cNvSpPr txBox="1"/>
          <p:nvPr/>
        </p:nvSpPr>
        <p:spPr>
          <a:xfrm>
            <a:off x="6079888" y="4221088"/>
            <a:ext cx="3028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Backup of User </a:t>
            </a:r>
            <a:r>
              <a:rPr lang="it-IT" sz="1200" b="1" dirty="0" err="1" smtClean="0"/>
              <a:t>Settings</a:t>
            </a:r>
            <a:r>
              <a:rPr lang="it-IT" sz="1200" b="1" dirty="0" smtClean="0"/>
              <a:t> (Option, </a:t>
            </a:r>
            <a:r>
              <a:rPr lang="it-IT" sz="1200" b="1" dirty="0" err="1" smtClean="0"/>
              <a:t>Presets</a:t>
            </a:r>
            <a:r>
              <a:rPr lang="it-IT" sz="1200" b="1" dirty="0" smtClean="0"/>
              <a:t>…)</a:t>
            </a:r>
            <a:endParaRPr lang="it-IT" sz="1200" b="1" dirty="0"/>
          </a:p>
        </p:txBody>
      </p:sp>
      <p:pic>
        <p:nvPicPr>
          <p:cNvPr id="39" name="Picture 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Filmat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300192" y="969695"/>
            <a:ext cx="2710028" cy="16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-27384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 smtClean="0">
                <a:solidFill>
                  <a:srgbClr val="002060"/>
                </a:solidFill>
              </a:rPr>
              <a:t>PC-</a:t>
            </a:r>
            <a:r>
              <a:rPr lang="it-IT" sz="3000" b="1" i="1" dirty="0" err="1" smtClean="0">
                <a:solidFill>
                  <a:srgbClr val="002060"/>
                </a:solidFill>
              </a:rPr>
              <a:t>based</a:t>
            </a:r>
            <a:r>
              <a:rPr lang="it-IT" sz="3000" b="1" i="1" dirty="0" smtClean="0">
                <a:solidFill>
                  <a:srgbClr val="002060"/>
                </a:solidFill>
              </a:rPr>
              <a:t> software </a:t>
            </a:r>
            <a:r>
              <a:rPr lang="it-IT" sz="3000" b="1" i="1" dirty="0" err="1" smtClean="0">
                <a:solidFill>
                  <a:srgbClr val="002060"/>
                </a:solidFill>
              </a:rPr>
              <a:t>driven</a:t>
            </a:r>
            <a:r>
              <a:rPr lang="it-IT" sz="3000" b="1" i="1" dirty="0" smtClean="0">
                <a:solidFill>
                  <a:srgbClr val="002060"/>
                </a:solidFill>
              </a:rPr>
              <a:t> </a:t>
            </a:r>
            <a:r>
              <a:rPr lang="it-IT" sz="3000" b="1" i="1" dirty="0" err="1" smtClean="0">
                <a:solidFill>
                  <a:srgbClr val="002060"/>
                </a:solidFill>
              </a:rPr>
              <a:t>Ultrasound</a:t>
            </a:r>
            <a:r>
              <a:rPr lang="it-IT" sz="3000" b="1" i="1" dirty="0" smtClean="0">
                <a:solidFill>
                  <a:srgbClr val="002060"/>
                </a:solidFill>
              </a:rPr>
              <a:t> Systems</a:t>
            </a:r>
            <a:endParaRPr lang="it-IT" sz="30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496" y="692696"/>
            <a:ext cx="5832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400" b="1" dirty="0" smtClean="0"/>
              <a:t>Performance of </a:t>
            </a:r>
            <a:r>
              <a:rPr lang="it-IT" sz="1400" b="1" dirty="0" err="1"/>
              <a:t>t</a:t>
            </a:r>
            <a:r>
              <a:rPr lang="it-IT" sz="1400" b="1" dirty="0" err="1" smtClean="0"/>
              <a:t>raditional</a:t>
            </a:r>
            <a:r>
              <a:rPr lang="it-IT" sz="1400" b="1" dirty="0" smtClean="0"/>
              <a:t> high standard ultrasound </a:t>
            </a:r>
            <a:r>
              <a:rPr lang="it-IT" sz="1400" b="1" dirty="0" err="1" smtClean="0"/>
              <a:t>equipment</a:t>
            </a:r>
            <a:endParaRPr lang="it-IT" sz="14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1400" b="1" dirty="0" smtClean="0"/>
              <a:t>User </a:t>
            </a:r>
            <a:r>
              <a:rPr lang="it-IT" sz="1400" b="1" dirty="0" err="1" smtClean="0"/>
              <a:t>friendly</a:t>
            </a:r>
            <a:r>
              <a:rPr lang="it-IT" sz="1400" b="1" dirty="0" smtClean="0"/>
              <a:t>  </a:t>
            </a:r>
            <a:r>
              <a:rPr lang="it-IT" sz="1400" b="1" dirty="0" err="1" smtClean="0"/>
              <a:t>EchoWave</a:t>
            </a:r>
            <a:r>
              <a:rPr lang="it-IT" sz="1400" b="1" dirty="0" smtClean="0"/>
              <a:t> II Software interface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it-IT" sz="1400" b="1" dirty="0" err="1" smtClean="0"/>
              <a:t>Advanced</a:t>
            </a:r>
            <a:r>
              <a:rPr lang="it-IT" sz="1400" b="1" dirty="0" smtClean="0"/>
              <a:t> </a:t>
            </a:r>
            <a:r>
              <a:rPr lang="it-IT" sz="1400" b="1" dirty="0"/>
              <a:t>Telemedicine </a:t>
            </a:r>
            <a:r>
              <a:rPr lang="it-IT" sz="1400" b="1" dirty="0" err="1" smtClean="0"/>
              <a:t>Applications</a:t>
            </a:r>
            <a:endParaRPr lang="it-IT" sz="1400" b="1" dirty="0" smtClean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it-IT" sz="1400" b="1" dirty="0" smtClean="0"/>
              <a:t>Remote </a:t>
            </a:r>
            <a:r>
              <a:rPr lang="it-IT" sz="1400" b="1" dirty="0" err="1" smtClean="0"/>
              <a:t>Control</a:t>
            </a:r>
            <a:r>
              <a:rPr lang="it-IT" sz="1400" b="1" dirty="0" smtClean="0"/>
              <a:t>  </a:t>
            </a:r>
            <a:r>
              <a:rPr lang="it-IT" sz="1400" b="1" dirty="0" err="1" smtClean="0"/>
              <a:t>for</a:t>
            </a:r>
            <a:r>
              <a:rPr lang="it-IT" sz="1400" b="1" dirty="0" smtClean="0"/>
              <a:t> </a:t>
            </a:r>
            <a:r>
              <a:rPr lang="it-IT" sz="1400" b="1" dirty="0" err="1" smtClean="0"/>
              <a:t>Consult</a:t>
            </a:r>
            <a:r>
              <a:rPr lang="it-IT" sz="1400" b="1" dirty="0" smtClean="0"/>
              <a:t>, </a:t>
            </a:r>
            <a:r>
              <a:rPr lang="it-IT" sz="1400" b="1" dirty="0" err="1" smtClean="0"/>
              <a:t>Assistance</a:t>
            </a:r>
            <a:r>
              <a:rPr lang="it-IT" sz="1400" b="1" dirty="0" smtClean="0"/>
              <a:t> and Training</a:t>
            </a:r>
            <a:endParaRPr lang="it-IT" sz="1400" b="1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it-IT" sz="1400" b="1" dirty="0"/>
              <a:t>Free </a:t>
            </a:r>
            <a:r>
              <a:rPr lang="it-IT" sz="1400" b="1" dirty="0" err="1" smtClean="0"/>
              <a:t>Upgrades</a:t>
            </a:r>
            <a:endParaRPr lang="it-IT" sz="1400" b="1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it-IT" sz="1400" b="1" dirty="0"/>
              <a:t>No </a:t>
            </a:r>
            <a:r>
              <a:rPr lang="it-IT" sz="1400" b="1" dirty="0" err="1"/>
              <a:t>Obsolescence</a:t>
            </a:r>
            <a:endParaRPr lang="it-IT" sz="1400" b="1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it-IT" sz="1400" b="1" dirty="0" err="1"/>
              <a:t>Excellent</a:t>
            </a:r>
            <a:r>
              <a:rPr lang="it-IT" sz="1400" b="1" dirty="0"/>
              <a:t> </a:t>
            </a:r>
            <a:r>
              <a:rPr lang="it-IT" sz="1400" b="1" dirty="0" err="1"/>
              <a:t>quality-price</a:t>
            </a:r>
            <a:r>
              <a:rPr lang="it-IT" sz="1400" b="1" dirty="0"/>
              <a:t> ratio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107503" y="604197"/>
            <a:ext cx="8172430" cy="6137171"/>
            <a:chOff x="799546" y="-257155"/>
            <a:chExt cx="8690414" cy="6854507"/>
          </a:xfrm>
        </p:grpSpPr>
        <p:grpSp>
          <p:nvGrpSpPr>
            <p:cNvPr id="2" name="Gruppo 1"/>
            <p:cNvGrpSpPr/>
            <p:nvPr/>
          </p:nvGrpSpPr>
          <p:grpSpPr>
            <a:xfrm>
              <a:off x="799546" y="-257155"/>
              <a:ext cx="8690414" cy="6854507"/>
              <a:chOff x="35496" y="-851632"/>
              <a:chExt cx="9368237" cy="7475060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78975" y="1630480"/>
                <a:ext cx="2612604" cy="2242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13" descr="C:\Users\Ugociack\Desktop\Immagini per presentazione demo\cavo usb sx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2780928"/>
                <a:ext cx="2643653" cy="2295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Users\Ugociack\Desktop\Immagini per presentazione demo\Stamp1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4544" y="3717032"/>
                <a:ext cx="2615328" cy="2294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47942" y="-851632"/>
                <a:ext cx="1241991" cy="1335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11" descr="C:\Users\Ugociack\Desktop\Immagini per presentazione demo\LS64consonda.jpg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7290" y="4751220"/>
                <a:ext cx="3790644" cy="187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rot="1751967">
                <a:off x="8073634" y="4685184"/>
                <a:ext cx="1330099" cy="1214275"/>
              </a:xfrm>
              <a:prstGeom prst="rect">
                <a:avLst/>
              </a:prstGeom>
              <a:solidFill>
                <a:srgbClr val="B0C2CE"/>
              </a:solidFill>
              <a:ln>
                <a:solidFill>
                  <a:srgbClr val="B0C2CE"/>
                </a:solidFill>
              </a:ln>
              <a:extLst/>
            </p:spPr>
          </p:pic>
          <p:pic>
            <p:nvPicPr>
              <p:cNvPr id="1044" name="Picture 20" descr="C:\Users\Ugociack\Desktop\Immagini per presentazione demo\cavo usb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64201">
                <a:off x="5427306" y="3062008"/>
                <a:ext cx="2514600" cy="1835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2" descr="C:\Users\Ugociack\Desktop\Immagini per presentazione demo\Telemed Carto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0620">
              <a:off x="5861953" y="5276908"/>
              <a:ext cx="1422887" cy="34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 rot="1753549">
              <a:off x="5750931" y="5522226"/>
              <a:ext cx="1529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 smtClean="0">
                  <a:latin typeface="Aharoni" panose="02010803020104030203" pitchFamily="2" charset="-79"/>
                  <a:cs typeface="Aharoni" panose="02010803020104030203" pitchFamily="2" charset="-79"/>
                </a:rPr>
                <a:t>Beamformer</a:t>
              </a:r>
              <a:endParaRPr lang="it-IT" sz="1400" b="1" dirty="0">
                <a:latin typeface="Andalus" panose="02020603050405020304" pitchFamily="18" charset="-78"/>
                <a:cs typeface="Andalus" panose="02020603050405020304" pitchFamily="18" charset="-78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7835033" y="2119844"/>
            <a:ext cx="1252000" cy="1802146"/>
            <a:chOff x="5754951" y="506790"/>
            <a:chExt cx="1414954" cy="1946162"/>
          </a:xfrm>
        </p:grpSpPr>
        <p:pic>
          <p:nvPicPr>
            <p:cNvPr id="10" name="Picture 3" descr="C:\Users\Ugociack\Desktop\server_cartoon.jpg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951" y="506790"/>
              <a:ext cx="1367089" cy="1946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:\Users\Ugociack\Desktop\Immagini per presentazione demo\Telemed Carto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57439">
              <a:off x="6221988" y="1179026"/>
              <a:ext cx="832721" cy="2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 rot="19788147">
              <a:off x="6233801" y="1266458"/>
              <a:ext cx="9361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 smtClean="0"/>
                <a:t>WEB</a:t>
              </a:r>
            </a:p>
            <a:p>
              <a:pPr algn="ctr"/>
              <a:r>
                <a:rPr lang="it-IT" sz="1100" b="1" dirty="0" smtClean="0"/>
                <a:t>SERVER</a:t>
              </a:r>
              <a:endParaRPr lang="it-IT" sz="1100" b="1" dirty="0"/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4680322" y="2288123"/>
            <a:ext cx="2051918" cy="584775"/>
            <a:chOff x="5026730" y="2095348"/>
            <a:chExt cx="1921534" cy="605444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5026730" y="2095348"/>
              <a:ext cx="1921534" cy="60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/>
                <a:t>EchoWave</a:t>
              </a:r>
              <a:r>
                <a:rPr lang="it-IT" sz="1600" b="1" dirty="0" smtClean="0"/>
                <a:t> II </a:t>
              </a:r>
              <a:r>
                <a:rPr lang="it-IT" sz="1600" b="1" dirty="0" err="1" smtClean="0"/>
                <a:t>Sostware</a:t>
              </a:r>
              <a:r>
                <a:rPr lang="it-IT" sz="1600" b="1" dirty="0" smtClean="0"/>
                <a:t> </a:t>
              </a:r>
              <a:r>
                <a:rPr lang="it-IT" sz="1600" dirty="0" smtClean="0"/>
                <a:t>can be…</a:t>
              </a:r>
              <a:endParaRPr lang="it-IT" sz="1600" dirty="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5076056" y="2095350"/>
              <a:ext cx="1800200" cy="54726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Freccia a sinistra 18"/>
          <p:cNvSpPr/>
          <p:nvPr/>
        </p:nvSpPr>
        <p:spPr>
          <a:xfrm rot="18339396">
            <a:off x="4204841" y="3017014"/>
            <a:ext cx="634372" cy="376871"/>
          </a:xfrm>
          <a:prstGeom prst="leftArrow">
            <a:avLst>
              <a:gd name="adj1" fmla="val 50000"/>
              <a:gd name="adj2" fmla="val 5456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/>
          <p:cNvCxnSpPr>
            <a:stCxn id="16" idx="2"/>
          </p:cNvCxnSpPr>
          <p:nvPr/>
        </p:nvCxnSpPr>
        <p:spPr>
          <a:xfrm>
            <a:off x="5706281" y="2872898"/>
            <a:ext cx="2106079" cy="4580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V="1">
            <a:off x="5537208" y="1196752"/>
            <a:ext cx="687639" cy="10037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 rot="726434">
            <a:off x="5612617" y="3045102"/>
            <a:ext cx="196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…</a:t>
            </a:r>
            <a:r>
              <a:rPr lang="it-IT" sz="1400" dirty="0" err="1" smtClean="0"/>
              <a:t>downloaded</a:t>
            </a:r>
            <a:r>
              <a:rPr lang="it-IT" sz="1400" dirty="0" smtClean="0"/>
              <a:t> and </a:t>
            </a:r>
            <a:r>
              <a:rPr lang="it-IT" sz="1400" dirty="0" err="1" smtClean="0"/>
              <a:t>installed</a:t>
            </a:r>
            <a:r>
              <a:rPr lang="it-IT" sz="1400" dirty="0" smtClean="0"/>
              <a:t> from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 rot="18332949">
            <a:off x="4746849" y="1560102"/>
            <a:ext cx="19667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00" dirty="0" smtClean="0"/>
              <a:t>…</a:t>
            </a:r>
            <a:r>
              <a:rPr lang="it-IT" sz="1300" dirty="0" err="1" smtClean="0"/>
              <a:t>installed</a:t>
            </a:r>
            <a:r>
              <a:rPr lang="it-IT" sz="1300" dirty="0" smtClean="0"/>
              <a:t> from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8712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5576" y="26621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 smtClean="0">
                <a:solidFill>
                  <a:srgbClr val="002060"/>
                </a:solidFill>
              </a:rPr>
              <a:t>TELEMED System Remote Control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91880" y="4766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TELEMEDICINE</a:t>
            </a:r>
            <a:endParaRPr lang="it-IT" b="1" dirty="0"/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gociack\Desktop\Satellite-telemedicine2 -Gr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9" y="1166961"/>
            <a:ext cx="8893347" cy="51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3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55576" y="-55840"/>
            <a:ext cx="7560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smtClean="0">
                <a:solidFill>
                  <a:srgbClr val="002060"/>
                </a:solidFill>
              </a:rPr>
              <a:t>TELEMED System Remote Control</a:t>
            </a:r>
            <a:endParaRPr lang="it-IT" sz="2600" b="1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707904" y="395372"/>
            <a:ext cx="1214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DIDACTICS</a:t>
            </a:r>
            <a:endParaRPr lang="it-IT" b="1" dirty="0"/>
          </a:p>
        </p:txBody>
      </p:sp>
      <p:grpSp>
        <p:nvGrpSpPr>
          <p:cNvPr id="2" name="Gruppo 1"/>
          <p:cNvGrpSpPr/>
          <p:nvPr/>
        </p:nvGrpSpPr>
        <p:grpSpPr>
          <a:xfrm>
            <a:off x="323528" y="3910791"/>
            <a:ext cx="2889702" cy="2110497"/>
            <a:chOff x="543700" y="1726633"/>
            <a:chExt cx="3249742" cy="2351330"/>
          </a:xfrm>
        </p:grpSpPr>
        <p:pic>
          <p:nvPicPr>
            <p:cNvPr id="11" name="Picture 3" descr="C:\Users\Ugociack\Desktop\ass.jpg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00" y="2206215"/>
              <a:ext cx="2015243" cy="1460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611800" y="3666486"/>
              <a:ext cx="1227577" cy="411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 smtClean="0"/>
                <a:t>TELEMED</a:t>
              </a:r>
              <a:endParaRPr lang="it-IT" b="1" i="1" dirty="0"/>
            </a:p>
          </p:txBody>
        </p:sp>
        <p:sp>
          <p:nvSpPr>
            <p:cNvPr id="13" name="Arco 12"/>
            <p:cNvSpPr/>
            <p:nvPr/>
          </p:nvSpPr>
          <p:spPr>
            <a:xfrm>
              <a:off x="975748" y="2206214"/>
              <a:ext cx="2282119" cy="1798427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Arco 13"/>
            <p:cNvSpPr/>
            <p:nvPr/>
          </p:nvSpPr>
          <p:spPr>
            <a:xfrm>
              <a:off x="1511323" y="1726633"/>
              <a:ext cx="2282119" cy="1798427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Arco 14"/>
            <p:cNvSpPr/>
            <p:nvPr/>
          </p:nvSpPr>
          <p:spPr>
            <a:xfrm>
              <a:off x="1242624" y="1966423"/>
              <a:ext cx="2282119" cy="1798427"/>
            </a:xfrm>
            <a:prstGeom prst="arc">
              <a:avLst>
                <a:gd name="adj1" fmla="val 15329873"/>
                <a:gd name="adj2" fmla="val 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6" name="Esplosione 2 15"/>
          <p:cNvSpPr/>
          <p:nvPr/>
        </p:nvSpPr>
        <p:spPr>
          <a:xfrm>
            <a:off x="3287959" y="3622321"/>
            <a:ext cx="2940225" cy="1318847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i="1" u="sng" dirty="0" smtClean="0">
                <a:solidFill>
                  <a:schemeClr val="tx1"/>
                </a:solidFill>
              </a:rPr>
              <a:t>NETWORK</a:t>
            </a:r>
            <a:endParaRPr lang="it-IT" sz="1900" b="1" i="1" u="sng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Ugociack\Desktop\libri_cartoon.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5" y="152897"/>
            <a:ext cx="976227" cy="56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4994666" y="620688"/>
            <a:ext cx="4041830" cy="6129972"/>
            <a:chOff x="4994666" y="620688"/>
            <a:chExt cx="4041830" cy="6129972"/>
          </a:xfrm>
        </p:grpSpPr>
        <p:grpSp>
          <p:nvGrpSpPr>
            <p:cNvPr id="2067" name="Gruppo 2066"/>
            <p:cNvGrpSpPr/>
            <p:nvPr/>
          </p:nvGrpSpPr>
          <p:grpSpPr>
            <a:xfrm>
              <a:off x="4994666" y="620688"/>
              <a:ext cx="4041830" cy="6038054"/>
              <a:chOff x="4994666" y="764704"/>
              <a:chExt cx="4041830" cy="6038054"/>
            </a:xfrm>
          </p:grpSpPr>
          <p:grpSp>
            <p:nvGrpSpPr>
              <p:cNvPr id="22" name="Gruppo 21"/>
              <p:cNvGrpSpPr/>
              <p:nvPr/>
            </p:nvGrpSpPr>
            <p:grpSpPr>
              <a:xfrm>
                <a:off x="4994666" y="4041205"/>
                <a:ext cx="3922391" cy="2761553"/>
                <a:chOff x="4994666" y="3815287"/>
                <a:chExt cx="3922391" cy="2761553"/>
              </a:xfrm>
            </p:grpSpPr>
            <p:pic>
              <p:nvPicPr>
                <p:cNvPr id="2050" name="Picture 2" descr="C:\Users\Ugociack\Desktop\Immagini per presentazione demo\palazzo.gif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2181" y="4283202"/>
                  <a:ext cx="2314876" cy="22936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uppo 16"/>
                <p:cNvGrpSpPr/>
                <p:nvPr/>
              </p:nvGrpSpPr>
              <p:grpSpPr>
                <a:xfrm>
                  <a:off x="4994666" y="3815287"/>
                  <a:ext cx="2817694" cy="2278009"/>
                  <a:chOff x="757530" y="2564904"/>
                  <a:chExt cx="3020428" cy="2736306"/>
                </a:xfrm>
                <a:scene3d>
                  <a:camera prst="orthographicFront">
                    <a:rot lat="0" lon="10799977" rev="0"/>
                  </a:camera>
                  <a:lightRig rig="threePt" dir="t"/>
                </a:scene3d>
              </p:grpSpPr>
              <p:sp>
                <p:nvSpPr>
                  <p:cNvPr id="18" name="Arco 17"/>
                  <p:cNvSpPr/>
                  <p:nvPr/>
                </p:nvSpPr>
                <p:spPr>
                  <a:xfrm>
                    <a:off x="757530" y="3140970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9" name="Arco 18"/>
                  <p:cNvSpPr/>
                  <p:nvPr/>
                </p:nvSpPr>
                <p:spPr>
                  <a:xfrm>
                    <a:off x="1331640" y="2564904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20" name="Arco 19"/>
                  <p:cNvSpPr/>
                  <p:nvPr/>
                </p:nvSpPr>
                <p:spPr>
                  <a:xfrm>
                    <a:off x="1043608" y="2852936"/>
                    <a:ext cx="2446318" cy="2160240"/>
                  </a:xfrm>
                  <a:prstGeom prst="arc">
                    <a:avLst>
                      <a:gd name="adj1" fmla="val 15329873"/>
                      <a:gd name="adj2" fmla="val 0"/>
                    </a:avLst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</p:grpSp>
          <p:grpSp>
            <p:nvGrpSpPr>
              <p:cNvPr id="2066" name="Gruppo 2065"/>
              <p:cNvGrpSpPr/>
              <p:nvPr/>
            </p:nvGrpSpPr>
            <p:grpSpPr>
              <a:xfrm>
                <a:off x="5874196" y="764704"/>
                <a:ext cx="3162300" cy="4329084"/>
                <a:chOff x="5874196" y="764704"/>
                <a:chExt cx="3162300" cy="4329084"/>
              </a:xfrm>
            </p:grpSpPr>
            <p:pic>
              <p:nvPicPr>
                <p:cNvPr id="2055" name="Picture 7" descr="C:\Users\Ugociack\Desktop\Classe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74196" y="764704"/>
                  <a:ext cx="3162300" cy="2457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65" name="Gruppo 2064"/>
                <p:cNvGrpSpPr/>
                <p:nvPr/>
              </p:nvGrpSpPr>
              <p:grpSpPr>
                <a:xfrm>
                  <a:off x="7596336" y="3068960"/>
                  <a:ext cx="1016496" cy="2024828"/>
                  <a:chOff x="7596336" y="3140968"/>
                  <a:chExt cx="1016496" cy="2024828"/>
                </a:xfrm>
              </p:grpSpPr>
              <p:cxnSp>
                <p:nvCxnSpPr>
                  <p:cNvPr id="2056" name="Connettore 1 2055"/>
                  <p:cNvCxnSpPr/>
                  <p:nvPr/>
                </p:nvCxnSpPr>
                <p:spPr>
                  <a:xfrm>
                    <a:off x="7740352" y="3149796"/>
                    <a:ext cx="288032" cy="2016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Connettore 1 45"/>
                  <p:cNvCxnSpPr/>
                  <p:nvPr/>
                </p:nvCxnSpPr>
                <p:spPr>
                  <a:xfrm flipH="1">
                    <a:off x="8028384" y="3149797"/>
                    <a:ext cx="432048" cy="1998566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Connettore 1 49"/>
                  <p:cNvCxnSpPr/>
                  <p:nvPr/>
                </p:nvCxnSpPr>
                <p:spPr>
                  <a:xfrm>
                    <a:off x="7596336" y="3140968"/>
                    <a:ext cx="15240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Connettore 1 51"/>
                  <p:cNvCxnSpPr/>
                  <p:nvPr/>
                </p:nvCxnSpPr>
                <p:spPr>
                  <a:xfrm>
                    <a:off x="8460432" y="3140968"/>
                    <a:ext cx="15240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6" name="CasellaDiTesto 55"/>
            <p:cNvSpPr txBox="1"/>
            <p:nvPr/>
          </p:nvSpPr>
          <p:spPr>
            <a:xfrm>
              <a:off x="6084168" y="6381328"/>
              <a:ext cx="1316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i="1" dirty="0" smtClean="0"/>
                <a:t>UNIVERSITY</a:t>
              </a:r>
              <a:endParaRPr lang="it-IT" b="1" i="1" dirty="0"/>
            </a:p>
          </p:txBody>
        </p:sp>
      </p:grpSp>
      <p:sp>
        <p:nvSpPr>
          <p:cNvPr id="2068" name="CasellaDiTesto 2067"/>
          <p:cNvSpPr txBox="1"/>
          <p:nvPr/>
        </p:nvSpPr>
        <p:spPr>
          <a:xfrm>
            <a:off x="1" y="1836712"/>
            <a:ext cx="5652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b="1" dirty="0" smtClean="0"/>
              <a:t>TELEMED Technical and Training </a:t>
            </a:r>
            <a:r>
              <a:rPr lang="it-IT" b="1" dirty="0" err="1" smtClean="0"/>
              <a:t>applications</a:t>
            </a:r>
            <a:r>
              <a:rPr lang="it-IT" b="1" dirty="0" smtClean="0"/>
              <a:t> </a:t>
            </a:r>
            <a:r>
              <a:rPr lang="it-IT" b="1" dirty="0" err="1" smtClean="0"/>
              <a:t>using</a:t>
            </a:r>
            <a:r>
              <a:rPr lang="it-IT" b="1" dirty="0" smtClean="0"/>
              <a:t> </a:t>
            </a:r>
            <a:r>
              <a:rPr lang="it-IT" b="1" dirty="0"/>
              <a:t>S</a:t>
            </a:r>
            <a:r>
              <a:rPr lang="it-IT" b="1" dirty="0" smtClean="0"/>
              <a:t>ystem remote control </a:t>
            </a:r>
          </a:p>
          <a:p>
            <a:pPr algn="just"/>
            <a:endParaRPr lang="it-IT" b="1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b="1" dirty="0" err="1" smtClean="0"/>
              <a:t>Every</a:t>
            </a:r>
            <a:r>
              <a:rPr lang="it-IT" b="1" dirty="0" smtClean="0"/>
              <a:t> </a:t>
            </a:r>
            <a:r>
              <a:rPr lang="it-IT" b="1" dirty="0" err="1" smtClean="0"/>
              <a:t>student</a:t>
            </a:r>
            <a:r>
              <a:rPr lang="it-IT" b="1" dirty="0" smtClean="0"/>
              <a:t> can download </a:t>
            </a:r>
            <a:r>
              <a:rPr lang="it-IT" b="1" dirty="0" err="1" smtClean="0"/>
              <a:t>EchoWave</a:t>
            </a:r>
            <a:r>
              <a:rPr lang="it-IT" b="1" dirty="0" smtClean="0"/>
              <a:t> II software, images and video on </a:t>
            </a:r>
            <a:r>
              <a:rPr lang="it-IT" b="1" dirty="0" err="1" smtClean="0"/>
              <a:t>own</a:t>
            </a:r>
            <a:r>
              <a:rPr lang="it-IT" b="1" dirty="0" smtClean="0"/>
              <a:t> PC</a:t>
            </a:r>
            <a:endParaRPr lang="it-IT" b="1" dirty="0"/>
          </a:p>
        </p:txBody>
      </p:sp>
      <p:pic>
        <p:nvPicPr>
          <p:cNvPr id="30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1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95736" y="-99392"/>
            <a:ext cx="4680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smtClean="0">
                <a:solidFill>
                  <a:srgbClr val="002060"/>
                </a:solidFill>
              </a:rPr>
              <a:t>TELEMED </a:t>
            </a:r>
            <a:r>
              <a:rPr lang="it-IT" sz="2600" b="1" i="1" dirty="0" err="1" smtClean="0">
                <a:solidFill>
                  <a:srgbClr val="002060"/>
                </a:solidFill>
              </a:rPr>
              <a:t>Ultrasound</a:t>
            </a:r>
            <a:r>
              <a:rPr lang="it-IT" sz="2600" b="1" i="1" dirty="0" smtClean="0">
                <a:solidFill>
                  <a:srgbClr val="002060"/>
                </a:solidFill>
              </a:rPr>
              <a:t> System</a:t>
            </a:r>
            <a:endParaRPr lang="it-IT" sz="2600" b="1" i="1" dirty="0">
              <a:solidFill>
                <a:srgbClr val="002060"/>
              </a:solidFill>
            </a:endParaRPr>
          </a:p>
        </p:txBody>
      </p:sp>
      <p:pic>
        <p:nvPicPr>
          <p:cNvPr id="33" name="Picture 4" descr="telemed_iph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885529" cy="191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 descr="DSC_29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33958"/>
            <a:ext cx="2437705" cy="161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LogicScan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84252"/>
            <a:ext cx="2495129" cy="165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gociack\Desktop\TELEMED\04.02_INFO_TECH Telemed\01.00_PHOTO_Varie_Telemed Systems\LS64\LS64\LS64.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65" y="764704"/>
            <a:ext cx="2712876" cy="18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532211" y="764704"/>
            <a:ext cx="2887661" cy="1642885"/>
            <a:chOff x="751905" y="548680"/>
            <a:chExt cx="2887661" cy="1642885"/>
          </a:xfrm>
        </p:grpSpPr>
        <p:pic>
          <p:nvPicPr>
            <p:cNvPr id="31" name="Picture 5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661338"/>
              <a:ext cx="2739975" cy="1450575"/>
            </a:xfrm>
            <a:prstGeom prst="rect">
              <a:avLst/>
            </a:prstGeom>
            <a:noFill/>
          </p:spPr>
        </p:pic>
        <p:sp>
          <p:nvSpPr>
            <p:cNvPr id="5" name="Rettangolo 4"/>
            <p:cNvSpPr/>
            <p:nvPr/>
          </p:nvSpPr>
          <p:spPr>
            <a:xfrm>
              <a:off x="751905" y="548680"/>
              <a:ext cx="2887661" cy="164288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059832" y="2204864"/>
            <a:ext cx="3528392" cy="2533579"/>
            <a:chOff x="3059832" y="2407589"/>
            <a:chExt cx="3528392" cy="2533579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3779913" y="3491716"/>
              <a:ext cx="204975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600" b="1" dirty="0" smtClean="0"/>
                <a:t>ADVANTAGES</a:t>
              </a:r>
              <a:endParaRPr lang="it-IT" sz="2600" b="1" dirty="0"/>
            </a:p>
          </p:txBody>
        </p:sp>
        <p:sp>
          <p:nvSpPr>
            <p:cNvPr id="8" name="Stella a 7 punte 7"/>
            <p:cNvSpPr/>
            <p:nvPr/>
          </p:nvSpPr>
          <p:spPr>
            <a:xfrm>
              <a:off x="3059832" y="2407589"/>
              <a:ext cx="3528392" cy="2533579"/>
            </a:xfrm>
            <a:prstGeom prst="star7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2905249" y="473844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Easy to Use</a:t>
            </a:r>
            <a:endParaRPr lang="it-IT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6502026" y="408790"/>
            <a:ext cx="159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Easy to </a:t>
            </a:r>
            <a:r>
              <a:rPr lang="it-IT" b="1" dirty="0" err="1" smtClean="0"/>
              <a:t>Carry</a:t>
            </a:r>
            <a:endParaRPr lang="it-IT" b="1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1058112" y="404664"/>
            <a:ext cx="200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Modular Solution</a:t>
            </a:r>
            <a:endParaRPr lang="it-IT" b="1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1043608" y="27089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Lightweight</a:t>
            </a:r>
            <a:endParaRPr lang="it-IT" b="1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6444208" y="40050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Easy to be </a:t>
            </a:r>
            <a:r>
              <a:rPr lang="it-IT" b="1" dirty="0" err="1" smtClean="0"/>
              <a:t>managed</a:t>
            </a:r>
            <a:r>
              <a:rPr lang="it-IT" b="1" dirty="0" smtClean="0"/>
              <a:t>…</a:t>
            </a:r>
            <a:endParaRPr lang="it-IT" b="1" dirty="0"/>
          </a:p>
        </p:txBody>
      </p:sp>
      <p:pic>
        <p:nvPicPr>
          <p:cNvPr id="19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6228184" y="6228020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… </a:t>
            </a:r>
            <a:r>
              <a:rPr lang="it-IT" b="1" dirty="0" err="1" smtClean="0"/>
              <a:t>also</a:t>
            </a:r>
            <a:r>
              <a:rPr lang="it-IT" b="1" dirty="0" smtClean="0"/>
              <a:t> with </a:t>
            </a:r>
            <a:r>
              <a:rPr lang="it-IT" b="1" dirty="0" err="1" smtClean="0"/>
              <a:t>SmartPhone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1756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C2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827584" y="44624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i="1" dirty="0" smtClean="0">
                <a:solidFill>
                  <a:srgbClr val="002060"/>
                </a:solidFill>
              </a:rPr>
              <a:t>TELEMED </a:t>
            </a:r>
            <a:r>
              <a:rPr lang="it-IT" sz="3000" b="1" i="1" dirty="0" err="1" smtClean="0">
                <a:solidFill>
                  <a:srgbClr val="002060"/>
                </a:solidFill>
              </a:rPr>
              <a:t>Ultrasound</a:t>
            </a:r>
            <a:r>
              <a:rPr lang="it-IT" sz="3000" b="1" i="1" dirty="0" smtClean="0">
                <a:solidFill>
                  <a:srgbClr val="002060"/>
                </a:solidFill>
              </a:rPr>
              <a:t> Systems</a:t>
            </a:r>
            <a:endParaRPr lang="it-IT" sz="3000" b="1" i="1" dirty="0">
              <a:solidFill>
                <a:srgbClr val="00206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620853"/>
            <a:ext cx="2808312" cy="180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Echo Images\abd_EB128_liver kidney 3_C3.5-20.bmp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24" y="4365104"/>
            <a:ext cx="3099600" cy="1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42510" y="4509120"/>
            <a:ext cx="4693072" cy="1656184"/>
            <a:chOff x="207598" y="908721"/>
            <a:chExt cx="4693072" cy="1656184"/>
          </a:xfrm>
        </p:grpSpPr>
        <p:grpSp>
          <p:nvGrpSpPr>
            <p:cNvPr id="13" name="Gruppo 12"/>
            <p:cNvGrpSpPr/>
            <p:nvPr/>
          </p:nvGrpSpPr>
          <p:grpSpPr>
            <a:xfrm>
              <a:off x="260624" y="980728"/>
              <a:ext cx="4559827" cy="1481472"/>
              <a:chOff x="2132832" y="795280"/>
              <a:chExt cx="4559827" cy="1481472"/>
            </a:xfrm>
          </p:grpSpPr>
          <p:grpSp>
            <p:nvGrpSpPr>
              <p:cNvPr id="12" name="Gruppo 11"/>
              <p:cNvGrpSpPr/>
              <p:nvPr/>
            </p:nvGrpSpPr>
            <p:grpSpPr>
              <a:xfrm>
                <a:off x="2141049" y="1103057"/>
                <a:ext cx="4551610" cy="1173695"/>
                <a:chOff x="2141049" y="1103057"/>
                <a:chExt cx="4551610" cy="1173695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141049" y="1155321"/>
                  <a:ext cx="1598460" cy="11214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CasellaDiTesto 1"/>
                <p:cNvSpPr txBox="1"/>
                <p:nvPr/>
              </p:nvSpPr>
              <p:spPr>
                <a:xfrm>
                  <a:off x="3491880" y="1439341"/>
                  <a:ext cx="16913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i="1" dirty="0"/>
                    <a:t>B/W </a:t>
                  </a:r>
                  <a:r>
                    <a:rPr lang="it-IT" sz="2000" b="1" i="1" dirty="0" smtClean="0"/>
                    <a:t>Scanner</a:t>
                  </a:r>
                  <a:endParaRPr lang="it-IT" sz="2000" b="1" i="1" dirty="0"/>
                </a:p>
              </p:txBody>
            </p:sp>
            <p:pic>
              <p:nvPicPr>
                <p:cNvPr id="2051" name="Picture 3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157168" y="1103057"/>
                  <a:ext cx="1535491" cy="1080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0" name="CasellaDiTesto 9"/>
              <p:cNvSpPr txBox="1"/>
              <p:nvPr/>
            </p:nvSpPr>
            <p:spPr>
              <a:xfrm>
                <a:off x="2132832" y="795281"/>
                <a:ext cx="13865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err="1" smtClean="0"/>
                  <a:t>EchoBlaster</a:t>
                </a:r>
                <a:r>
                  <a:rPr lang="it-IT" sz="1400" b="1" dirty="0" smtClean="0"/>
                  <a:t> 64</a:t>
                </a:r>
                <a:endParaRPr lang="it-IT" sz="1400" b="1" dirty="0"/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5076056" y="795280"/>
                <a:ext cx="13865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err="1" smtClean="0"/>
                  <a:t>EchoBlaster</a:t>
                </a:r>
                <a:r>
                  <a:rPr lang="it-IT" sz="1400" b="1" dirty="0" smtClean="0"/>
                  <a:t> 128</a:t>
                </a:r>
                <a:endParaRPr lang="it-IT" sz="1400" b="1" dirty="0"/>
              </a:p>
            </p:txBody>
          </p:sp>
        </p:grpSp>
        <p:sp>
          <p:nvSpPr>
            <p:cNvPr id="28" name="Rettangolo 27"/>
            <p:cNvSpPr/>
            <p:nvPr/>
          </p:nvSpPr>
          <p:spPr>
            <a:xfrm>
              <a:off x="207598" y="908721"/>
              <a:ext cx="4693072" cy="165618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563888" y="764704"/>
            <a:ext cx="5112568" cy="3456384"/>
            <a:chOff x="3563888" y="905847"/>
            <a:chExt cx="5112568" cy="3456384"/>
          </a:xfrm>
        </p:grpSpPr>
        <p:grpSp>
          <p:nvGrpSpPr>
            <p:cNvPr id="33" name="Gruppo 32"/>
            <p:cNvGrpSpPr/>
            <p:nvPr/>
          </p:nvGrpSpPr>
          <p:grpSpPr>
            <a:xfrm>
              <a:off x="3563888" y="905847"/>
              <a:ext cx="5112568" cy="3163972"/>
              <a:chOff x="2498762" y="2592090"/>
              <a:chExt cx="5112568" cy="3163972"/>
            </a:xfrm>
          </p:grpSpPr>
          <p:sp>
            <p:nvSpPr>
              <p:cNvPr id="39" name="CasellaDiTesto 38"/>
              <p:cNvSpPr txBox="1"/>
              <p:nvPr/>
            </p:nvSpPr>
            <p:spPr>
              <a:xfrm>
                <a:off x="4079002" y="3859198"/>
                <a:ext cx="202016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900" b="1" i="1" dirty="0" err="1" smtClean="0"/>
                  <a:t>Echo</a:t>
                </a:r>
                <a:r>
                  <a:rPr lang="it-IT" sz="1900" b="1" i="1" dirty="0" smtClean="0"/>
                  <a:t> Color Doppler Scanner</a:t>
                </a:r>
                <a:endParaRPr lang="it-IT" sz="1900" b="1" i="1" dirty="0"/>
              </a:p>
            </p:txBody>
          </p:sp>
          <p:pic>
            <p:nvPicPr>
              <p:cNvPr id="40" name="Picture 2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667114" y="2592090"/>
                <a:ext cx="1944216" cy="1584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6"/>
              <p:cNvPicPr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2246" y="4464298"/>
                <a:ext cx="2352940" cy="12917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5"/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98762" y="2808114"/>
                <a:ext cx="1728192" cy="15841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CasellaDiTesto 33"/>
            <p:cNvSpPr txBox="1"/>
            <p:nvPr/>
          </p:nvSpPr>
          <p:spPr>
            <a:xfrm>
              <a:off x="7479115" y="2398270"/>
              <a:ext cx="6932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/>
                <a:t>LS 64</a:t>
              </a:r>
              <a:endParaRPr lang="it-IT" sz="1400" b="1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5666624" y="4054454"/>
              <a:ext cx="11376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 smtClean="0"/>
                <a:t>ClarUs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Ext</a:t>
              </a:r>
              <a:endParaRPr lang="it-IT" sz="1400" b="1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3707904" y="2706047"/>
              <a:ext cx="8334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 smtClean="0"/>
                <a:t>SmartUs</a:t>
              </a:r>
              <a:endParaRPr lang="it-IT" sz="1400" b="1" dirty="0"/>
            </a:p>
          </p:txBody>
        </p:sp>
      </p:grpSp>
      <p:sp>
        <p:nvSpPr>
          <p:cNvPr id="32" name="Rettangolo 31"/>
          <p:cNvSpPr/>
          <p:nvPr/>
        </p:nvSpPr>
        <p:spPr>
          <a:xfrm>
            <a:off x="3447958" y="692696"/>
            <a:ext cx="5372514" cy="35228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23527" y="2571437"/>
            <a:ext cx="2808313" cy="16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20529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3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827584" y="116632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i="1" dirty="0" smtClean="0">
                <a:solidFill>
                  <a:srgbClr val="002060"/>
                </a:solidFill>
              </a:rPr>
              <a:t>TELEMED Accessories</a:t>
            </a:r>
            <a:endParaRPr lang="it-IT" sz="3000" b="1" i="1" dirty="0">
              <a:solidFill>
                <a:srgbClr val="002060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79512" y="836712"/>
            <a:ext cx="2499091" cy="5080630"/>
            <a:chOff x="128693" y="940658"/>
            <a:chExt cx="2499091" cy="4792598"/>
          </a:xfrm>
        </p:grpSpPr>
        <p:grpSp>
          <p:nvGrpSpPr>
            <p:cNvPr id="11" name="Gruppo 10"/>
            <p:cNvGrpSpPr/>
            <p:nvPr/>
          </p:nvGrpSpPr>
          <p:grpSpPr>
            <a:xfrm>
              <a:off x="323528" y="940658"/>
              <a:ext cx="2160240" cy="4792598"/>
              <a:chOff x="323528" y="940658"/>
              <a:chExt cx="2160240" cy="4792598"/>
            </a:xfrm>
          </p:grpSpPr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5536" y="1657713"/>
                <a:ext cx="2088232" cy="34154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" name="Gruppo 8"/>
              <p:cNvGrpSpPr/>
              <p:nvPr/>
            </p:nvGrpSpPr>
            <p:grpSpPr>
              <a:xfrm>
                <a:off x="323528" y="940658"/>
                <a:ext cx="2088232" cy="4792598"/>
                <a:chOff x="323528" y="796642"/>
                <a:chExt cx="2088232" cy="4792598"/>
              </a:xfrm>
            </p:grpSpPr>
            <p:sp>
              <p:nvSpPr>
                <p:cNvPr id="8" name="Rettangolo 7"/>
                <p:cNvSpPr/>
                <p:nvPr/>
              </p:nvSpPr>
              <p:spPr>
                <a:xfrm>
                  <a:off x="323528" y="1196753"/>
                  <a:ext cx="2088232" cy="439248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2" name="CasellaDiTesto 21"/>
                <p:cNvSpPr txBox="1"/>
                <p:nvPr/>
              </p:nvSpPr>
              <p:spPr>
                <a:xfrm>
                  <a:off x="905591" y="796642"/>
                  <a:ext cx="8065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000" b="1" i="1" dirty="0" smtClean="0"/>
                    <a:t>CART</a:t>
                  </a:r>
                  <a:endParaRPr lang="it-IT" sz="2000" b="1" i="1" dirty="0"/>
                </a:p>
              </p:txBody>
            </p:sp>
          </p:grpSp>
        </p:grpSp>
        <p:sp>
          <p:nvSpPr>
            <p:cNvPr id="12" name="CasellaDiTesto 11"/>
            <p:cNvSpPr txBox="1"/>
            <p:nvPr/>
          </p:nvSpPr>
          <p:spPr>
            <a:xfrm>
              <a:off x="128693" y="5056966"/>
              <a:ext cx="24990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t-IT" sz="1400" b="1" dirty="0" smtClean="0"/>
            </a:p>
            <a:p>
              <a:pPr algn="ctr"/>
              <a:r>
                <a:rPr lang="it-IT" sz="1400" b="1" dirty="0" smtClean="0"/>
                <a:t>TELEMED </a:t>
              </a:r>
              <a:r>
                <a:rPr lang="it-IT" sz="1400" b="1" dirty="0" err="1" smtClean="0"/>
                <a:t>Column</a:t>
              </a:r>
              <a:r>
                <a:rPr lang="it-IT" sz="1400" b="1" dirty="0" smtClean="0"/>
                <a:t> </a:t>
              </a:r>
              <a:r>
                <a:rPr lang="it-IT" sz="1400" b="1" dirty="0" err="1" smtClean="0"/>
                <a:t>Cart</a:t>
              </a:r>
              <a:endParaRPr lang="it-IT" sz="1400" b="1" dirty="0"/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2771800" y="1412776"/>
            <a:ext cx="3456384" cy="4824536"/>
            <a:chOff x="2747148" y="1340768"/>
            <a:chExt cx="3409028" cy="3627556"/>
          </a:xfrm>
        </p:grpSpPr>
        <p:grpSp>
          <p:nvGrpSpPr>
            <p:cNvPr id="5" name="Gruppo 4"/>
            <p:cNvGrpSpPr/>
            <p:nvPr/>
          </p:nvGrpSpPr>
          <p:grpSpPr>
            <a:xfrm>
              <a:off x="2747148" y="1847957"/>
              <a:ext cx="3193004" cy="3120367"/>
              <a:chOff x="5436096" y="1052736"/>
              <a:chExt cx="3193004" cy="3120367"/>
            </a:xfrm>
          </p:grpSpPr>
          <p:grpSp>
            <p:nvGrpSpPr>
              <p:cNvPr id="2" name="Gruppo 1"/>
              <p:cNvGrpSpPr/>
              <p:nvPr/>
            </p:nvGrpSpPr>
            <p:grpSpPr>
              <a:xfrm>
                <a:off x="5436096" y="1628399"/>
                <a:ext cx="3120996" cy="2544704"/>
                <a:chOff x="5436096" y="1628399"/>
                <a:chExt cx="3120996" cy="2544704"/>
              </a:xfrm>
            </p:grpSpPr>
            <p:pic>
              <p:nvPicPr>
                <p:cNvPr id="2054" name="Picture 6" descr="C:\Users\Ugociack\Desktop\Immagini per presentazione demo\LB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96136" y="2537404"/>
                  <a:ext cx="2556194" cy="16356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55" name="Picture 7" descr="C:\Users\Ugociack\Desktop\Immagini per presentazione demo\LB-1_side small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6096" y="1628399"/>
                  <a:ext cx="3120996" cy="5995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" name="CasellaDiTesto 13"/>
              <p:cNvSpPr txBox="1"/>
              <p:nvPr/>
            </p:nvSpPr>
            <p:spPr>
              <a:xfrm>
                <a:off x="5748781" y="1052736"/>
                <a:ext cx="2880319" cy="274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/>
                  <a:t>LB2 Ultrasound </a:t>
                </a:r>
                <a:r>
                  <a:rPr lang="it-IT" sz="1400" b="1" dirty="0" err="1" smtClean="0"/>
                  <a:t>plug&amp;play</a:t>
                </a:r>
                <a:r>
                  <a:rPr lang="it-IT" sz="1400" b="1" dirty="0" smtClean="0"/>
                  <a:t> Consolle</a:t>
                </a:r>
              </a:p>
            </p:txBody>
          </p:sp>
        </p:grpSp>
        <p:sp>
          <p:nvSpPr>
            <p:cNvPr id="20" name="Rettangolo 19"/>
            <p:cNvSpPr/>
            <p:nvPr/>
          </p:nvSpPr>
          <p:spPr>
            <a:xfrm>
              <a:off x="2916602" y="1700808"/>
              <a:ext cx="2951541" cy="32198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2987824" y="1340768"/>
              <a:ext cx="31683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i="1" dirty="0" smtClean="0"/>
                <a:t>ULTRASOUND KEYBOARD</a:t>
              </a:r>
              <a:endParaRPr lang="it-IT" sz="2000" b="1" i="1" dirty="0"/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6372200" y="869231"/>
            <a:ext cx="2304256" cy="5505009"/>
            <a:chOff x="6372200" y="724634"/>
            <a:chExt cx="2304256" cy="5505009"/>
          </a:xfrm>
        </p:grpSpPr>
        <p:grpSp>
          <p:nvGrpSpPr>
            <p:cNvPr id="6" name="Gruppo 5"/>
            <p:cNvGrpSpPr/>
            <p:nvPr/>
          </p:nvGrpSpPr>
          <p:grpSpPr>
            <a:xfrm>
              <a:off x="6372200" y="4509120"/>
              <a:ext cx="2215356" cy="1603340"/>
              <a:chOff x="5364088" y="4344367"/>
              <a:chExt cx="2215356" cy="1603340"/>
            </a:xfrm>
          </p:grpSpPr>
          <p:pic>
            <p:nvPicPr>
              <p:cNvPr id="2058" name="Picture 10" descr="C:\Users\Ugociack\Desktop\Immagini per presentazione demo\SONY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6" y="4344367"/>
                <a:ext cx="2143348" cy="1224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5364088" y="5639930"/>
                <a:ext cx="18722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 smtClean="0"/>
                  <a:t>Sony UP-D897 B/W                            </a:t>
                </a:r>
                <a:endParaRPr lang="it-IT" sz="1400" b="1" dirty="0"/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6527255" y="1501486"/>
              <a:ext cx="2077193" cy="2594750"/>
              <a:chOff x="3409950" y="2669636"/>
              <a:chExt cx="2077193" cy="2594750"/>
            </a:xfrm>
          </p:grpSpPr>
          <p:pic>
            <p:nvPicPr>
              <p:cNvPr id="2057" name="Picture 9" descr="C:\Users\Ugociack\Desktop\Immagini per presentazione demo\lomond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9950" y="2669636"/>
                <a:ext cx="2026146" cy="2200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CasellaDiTesto 18"/>
              <p:cNvSpPr txBox="1"/>
              <p:nvPr/>
            </p:nvSpPr>
            <p:spPr>
              <a:xfrm>
                <a:off x="3614935" y="4956609"/>
                <a:ext cx="18722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 smtClean="0"/>
                  <a:t>Lomond </a:t>
                </a:r>
                <a:r>
                  <a:rPr lang="it-IT" sz="1400" b="1" dirty="0" err="1" smtClean="0"/>
                  <a:t>Evojet</a:t>
                </a:r>
                <a:endParaRPr lang="it-IT" sz="1400" b="1" dirty="0"/>
              </a:p>
            </p:txBody>
          </p:sp>
        </p:grpSp>
        <p:sp>
          <p:nvSpPr>
            <p:cNvPr id="21" name="Rettangolo 20"/>
            <p:cNvSpPr/>
            <p:nvPr/>
          </p:nvSpPr>
          <p:spPr>
            <a:xfrm>
              <a:off x="6372200" y="1114501"/>
              <a:ext cx="2304256" cy="511514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6960124" y="724634"/>
              <a:ext cx="12842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i="1" dirty="0" smtClean="0"/>
                <a:t>PRINTERS</a:t>
              </a:r>
              <a:endParaRPr lang="it-IT" sz="2000" b="1" i="1" dirty="0"/>
            </a:p>
          </p:txBody>
        </p:sp>
      </p:grpSp>
      <p:pic>
        <p:nvPicPr>
          <p:cNvPr id="28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237312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31120" y="138117"/>
            <a:ext cx="165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002060"/>
                </a:solidFill>
              </a:rPr>
              <a:t>B/W System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026422" y="847159"/>
            <a:ext cx="4722042" cy="413959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en-US" sz="1000" b="1" i="1" dirty="0" smtClean="0"/>
              <a:t>                              </a:t>
            </a:r>
          </a:p>
          <a:p>
            <a:r>
              <a:rPr lang="en-US" sz="900" b="1" dirty="0" smtClean="0"/>
              <a:t> Applications </a:t>
            </a:r>
            <a:endParaRPr lang="it-IT" sz="900" b="1" dirty="0"/>
          </a:p>
          <a:p>
            <a:r>
              <a:rPr lang="en-US" sz="900" dirty="0"/>
              <a:t>• Abdomen, OB/</a:t>
            </a:r>
            <a:r>
              <a:rPr lang="en-US" sz="900" dirty="0" err="1"/>
              <a:t>Gyn</a:t>
            </a:r>
            <a:r>
              <a:rPr lang="en-US" sz="900" dirty="0"/>
              <a:t>, urology, </a:t>
            </a:r>
            <a:r>
              <a:rPr lang="en-US" sz="900" dirty="0" err="1" smtClean="0"/>
              <a:t>andrology</a:t>
            </a:r>
            <a:r>
              <a:rPr lang="en-US" sz="900" dirty="0" smtClean="0"/>
              <a:t>,     muscle-skeletal</a:t>
            </a:r>
            <a:r>
              <a:rPr lang="en-US" sz="900" dirty="0"/>
              <a:t>, surgery, </a:t>
            </a:r>
            <a:r>
              <a:rPr lang="en-US" sz="900" dirty="0" smtClean="0"/>
              <a:t>cardiology, </a:t>
            </a:r>
          </a:p>
          <a:p>
            <a:r>
              <a:rPr lang="en-US" sz="900" dirty="0" smtClean="0"/>
              <a:t>primary </a:t>
            </a:r>
            <a:r>
              <a:rPr lang="en-US" sz="900" dirty="0"/>
              <a:t>care, vascular access, anesthesia </a:t>
            </a:r>
            <a:endParaRPr lang="it-IT" sz="900" dirty="0"/>
          </a:p>
          <a:p>
            <a:r>
              <a:rPr lang="en-US" sz="900" b="1" dirty="0" smtClean="0"/>
              <a:t> Imaging Modes </a:t>
            </a:r>
            <a:endParaRPr lang="it-IT" sz="900" b="1" dirty="0"/>
          </a:p>
          <a:p>
            <a:r>
              <a:rPr lang="en-US" sz="900" dirty="0"/>
              <a:t>• B, 2B, 4B, BM, M, </a:t>
            </a:r>
            <a:r>
              <a:rPr lang="en-US" sz="900" dirty="0" smtClean="0"/>
              <a:t>Zoom</a:t>
            </a:r>
            <a:endParaRPr lang="it-IT" sz="900" dirty="0"/>
          </a:p>
          <a:p>
            <a:r>
              <a:rPr lang="en-US" sz="900" b="1" dirty="0" smtClean="0"/>
              <a:t> Transducers</a:t>
            </a:r>
            <a:endParaRPr lang="it-IT" sz="900" b="1" dirty="0"/>
          </a:p>
          <a:p>
            <a:r>
              <a:rPr lang="en-US" sz="900" dirty="0"/>
              <a:t>• Linear, Convex, </a:t>
            </a:r>
            <a:r>
              <a:rPr lang="en-US" sz="900" dirty="0" err="1"/>
              <a:t>Intracavitary</a:t>
            </a:r>
            <a:r>
              <a:rPr lang="en-US" sz="900" dirty="0"/>
              <a:t> </a:t>
            </a:r>
            <a:r>
              <a:rPr lang="en-US" sz="900" dirty="0" smtClean="0"/>
              <a:t>probes</a:t>
            </a:r>
            <a:endParaRPr lang="it-IT" sz="900" dirty="0"/>
          </a:p>
          <a:p>
            <a:r>
              <a:rPr lang="en-US" sz="900" dirty="0"/>
              <a:t>• Frequency range 2 &gt; </a:t>
            </a:r>
            <a:r>
              <a:rPr lang="en-US" sz="900" dirty="0" smtClean="0"/>
              <a:t>8 </a:t>
            </a:r>
            <a:r>
              <a:rPr lang="en-US" sz="900" dirty="0"/>
              <a:t>MHz</a:t>
            </a:r>
            <a:endParaRPr lang="it-IT" sz="900" dirty="0"/>
          </a:p>
          <a:p>
            <a:r>
              <a:rPr lang="en-US" sz="900" dirty="0"/>
              <a:t>• </a:t>
            </a:r>
            <a:r>
              <a:rPr lang="en-US" sz="900" dirty="0" err="1"/>
              <a:t>Multifrequency</a:t>
            </a:r>
            <a:endParaRPr lang="it-IT" sz="900" dirty="0"/>
          </a:p>
          <a:p>
            <a:r>
              <a:rPr lang="en-US" sz="900" dirty="0"/>
              <a:t>• Automatic transducer recognition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 smtClean="0"/>
              <a:t>System </a:t>
            </a:r>
            <a:r>
              <a:rPr lang="en-US" sz="900" b="1" dirty="0"/>
              <a:t>architecture</a:t>
            </a:r>
            <a:endParaRPr lang="it-IT" sz="900" b="1" dirty="0"/>
          </a:p>
          <a:p>
            <a:r>
              <a:rPr lang="en-US" sz="900" dirty="0"/>
              <a:t>• PC-based software driven architecture,</a:t>
            </a:r>
            <a:endParaRPr lang="it-IT" sz="900" dirty="0"/>
          </a:p>
          <a:p>
            <a:r>
              <a:rPr lang="en-US" sz="900" dirty="0"/>
              <a:t>  USB connection to PC</a:t>
            </a:r>
            <a:endParaRPr lang="it-IT" sz="900" dirty="0"/>
          </a:p>
          <a:p>
            <a:r>
              <a:rPr lang="en-US" sz="900" dirty="0"/>
              <a:t>• High-speed software image processing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 err="1" smtClean="0"/>
              <a:t>NeatView</a:t>
            </a:r>
            <a:r>
              <a:rPr lang="en-US" sz="900" dirty="0" smtClean="0"/>
              <a:t> speckle reduction imaging</a:t>
            </a:r>
            <a:endParaRPr lang="it-IT" sz="900" dirty="0" smtClean="0"/>
          </a:p>
          <a:p>
            <a:r>
              <a:rPr lang="en-US" sz="900" b="1" dirty="0" smtClean="0"/>
              <a:t> Ultrasound </a:t>
            </a:r>
            <a:r>
              <a:rPr lang="en-US" sz="900" b="1" dirty="0"/>
              <a:t>Software</a:t>
            </a:r>
            <a:endParaRPr lang="it-IT" sz="900" b="1" dirty="0"/>
          </a:p>
          <a:p>
            <a:r>
              <a:rPr lang="en-US" sz="900" dirty="0"/>
              <a:t>• Echo Wave II software (Windows </a:t>
            </a:r>
            <a:r>
              <a:rPr lang="en-US" sz="900" dirty="0" smtClean="0"/>
              <a:t>XP/ 7 / 8  </a:t>
            </a:r>
          </a:p>
          <a:p>
            <a:r>
              <a:rPr lang="en-US" sz="900" dirty="0" smtClean="0"/>
              <a:t>32-64 </a:t>
            </a:r>
            <a:r>
              <a:rPr lang="en-US" sz="900" dirty="0"/>
              <a:t>bit)</a:t>
            </a:r>
            <a:endParaRPr lang="it-IT" sz="900" dirty="0"/>
          </a:p>
          <a:p>
            <a:r>
              <a:rPr lang="en-US" sz="900" dirty="0"/>
              <a:t>• Free upgrade via the Internet</a:t>
            </a:r>
            <a:endParaRPr lang="it-IT" sz="900" dirty="0"/>
          </a:p>
          <a:p>
            <a:r>
              <a:rPr lang="en-US" sz="900" b="1" dirty="0" smtClean="0"/>
              <a:t> Power</a:t>
            </a:r>
            <a:endParaRPr lang="it-IT" sz="900" b="1" dirty="0"/>
          </a:p>
          <a:p>
            <a:r>
              <a:rPr lang="en-US" sz="900" dirty="0"/>
              <a:t>• 100~240 VAC, 50~60 Hz AD</a:t>
            </a:r>
            <a:endParaRPr lang="it-IT" sz="900" dirty="0"/>
          </a:p>
          <a:p>
            <a:r>
              <a:rPr lang="en-US" sz="900" b="1" dirty="0" smtClean="0"/>
              <a:t> Dimensions</a:t>
            </a:r>
            <a:r>
              <a:rPr lang="en-US" sz="900" b="1" dirty="0"/>
              <a:t>, weight</a:t>
            </a:r>
            <a:endParaRPr lang="it-IT" sz="900" b="1" dirty="0"/>
          </a:p>
          <a:p>
            <a:r>
              <a:rPr lang="en-US" sz="900" dirty="0"/>
              <a:t>• </a:t>
            </a:r>
            <a:r>
              <a:rPr lang="en-US" sz="900" dirty="0" smtClean="0"/>
              <a:t>14.5 </a:t>
            </a:r>
            <a:r>
              <a:rPr lang="en-US" sz="900" dirty="0"/>
              <a:t>cm (W) x 22.5 cm (L) x 12.6 cm (H) </a:t>
            </a:r>
            <a:endParaRPr lang="en-US" sz="900" dirty="0" smtClean="0"/>
          </a:p>
          <a:p>
            <a:r>
              <a:rPr lang="en-US" sz="900" dirty="0" smtClean="0"/>
              <a:t>    2.3 kg</a:t>
            </a:r>
            <a:endParaRPr lang="it-IT" sz="900" dirty="0" smtClean="0"/>
          </a:p>
          <a:p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 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900" b="1" dirty="0" smtClean="0"/>
              <a:t> General measurements</a:t>
            </a:r>
            <a:endParaRPr lang="it-IT" sz="900" b="1" dirty="0" smtClean="0"/>
          </a:p>
          <a:p>
            <a:r>
              <a:rPr lang="en-US" sz="900" dirty="0" smtClean="0"/>
              <a:t>• B-mode</a:t>
            </a:r>
            <a:r>
              <a:rPr lang="en-US" sz="900" dirty="0"/>
              <a:t>: distance, length, circumference, </a:t>
            </a:r>
            <a:r>
              <a:rPr lang="en-US" sz="900" dirty="0" smtClean="0"/>
              <a:t> area, volume</a:t>
            </a:r>
            <a:r>
              <a:rPr lang="en-US" sz="900" dirty="0"/>
              <a:t>, angle, stenosis %</a:t>
            </a:r>
            <a:endParaRPr lang="it-IT" sz="900" dirty="0"/>
          </a:p>
          <a:p>
            <a:r>
              <a:rPr lang="en-US" sz="900" dirty="0" smtClean="0"/>
              <a:t>• M-mode</a:t>
            </a:r>
            <a:r>
              <a:rPr lang="en-US" sz="900" dirty="0"/>
              <a:t>: distance, time, velocity, heart rate,     stenosis %</a:t>
            </a:r>
            <a:endParaRPr lang="it-IT" sz="900" dirty="0"/>
          </a:p>
          <a:p>
            <a:r>
              <a:rPr lang="en-US" sz="900" b="1" dirty="0" smtClean="0"/>
              <a:t> Calculation </a:t>
            </a:r>
            <a:r>
              <a:rPr lang="en-US" sz="900" b="1" dirty="0"/>
              <a:t>packages</a:t>
            </a:r>
            <a:endParaRPr lang="it-IT" sz="900" b="1" dirty="0"/>
          </a:p>
          <a:p>
            <a:r>
              <a:rPr lang="en-US" sz="900" dirty="0"/>
              <a:t>• Human: obstetrics, gynecology, urology, </a:t>
            </a:r>
            <a:br>
              <a:rPr lang="en-US" sz="900" dirty="0"/>
            </a:br>
            <a:r>
              <a:rPr lang="en-US" sz="900" dirty="0"/>
              <a:t> </a:t>
            </a:r>
            <a:r>
              <a:rPr lang="en-US" sz="900" dirty="0" smtClean="0"/>
              <a:t>abdominal</a:t>
            </a:r>
            <a:r>
              <a:rPr lang="en-US" sz="900" dirty="0"/>
              <a:t>, endocrinology, vascular, cardiology</a:t>
            </a:r>
            <a:endParaRPr lang="it-IT" sz="900" dirty="0"/>
          </a:p>
          <a:p>
            <a:r>
              <a:rPr lang="en-US" sz="900" b="1" dirty="0" smtClean="0"/>
              <a:t> Functions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Mouse / trackball / keyboard operation</a:t>
            </a:r>
            <a:endParaRPr lang="it-IT" sz="900" dirty="0"/>
          </a:p>
          <a:p>
            <a:r>
              <a:rPr lang="en-US" sz="900" dirty="0" smtClean="0"/>
              <a:t>• Unlimited </a:t>
            </a:r>
            <a:r>
              <a:rPr lang="en-US" sz="900" dirty="0"/>
              <a:t>programmable presets for    clinically specific imaging</a:t>
            </a:r>
            <a:endParaRPr lang="it-IT" sz="900" dirty="0"/>
          </a:p>
          <a:p>
            <a:r>
              <a:rPr lang="en-US" sz="900" dirty="0"/>
              <a:t>• Multilanguage</a:t>
            </a:r>
            <a:endParaRPr lang="it-IT" sz="900" dirty="0"/>
          </a:p>
          <a:p>
            <a:r>
              <a:rPr lang="en-US" sz="900" dirty="0"/>
              <a:t>• Customizable user interface</a:t>
            </a:r>
            <a:endParaRPr lang="it-IT" sz="900" dirty="0"/>
          </a:p>
          <a:p>
            <a:r>
              <a:rPr lang="en-US" sz="900" dirty="0"/>
              <a:t>• Printing to system printer</a:t>
            </a:r>
            <a:endParaRPr lang="it-IT" sz="900" dirty="0"/>
          </a:p>
          <a:p>
            <a:r>
              <a:rPr lang="en-US" sz="900" dirty="0"/>
              <a:t> </a:t>
            </a:r>
            <a:r>
              <a:rPr lang="en-US" sz="900" b="1" dirty="0"/>
              <a:t>Cine loop and image store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Recording thousands of </a:t>
            </a:r>
            <a:r>
              <a:rPr lang="en-US" sz="900" dirty="0" smtClean="0"/>
              <a:t>frames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/>
              <a:t>Storing ultrasound video file to a disk</a:t>
            </a:r>
            <a:endParaRPr lang="it-IT" sz="900" dirty="0"/>
          </a:p>
          <a:p>
            <a:r>
              <a:rPr lang="en-US" sz="900" dirty="0"/>
              <a:t>• Loading ultrasound video file from a disk</a:t>
            </a:r>
            <a:endParaRPr lang="it-IT" sz="900" dirty="0"/>
          </a:p>
          <a:p>
            <a:r>
              <a:rPr lang="en-US" sz="900" dirty="0"/>
              <a:t>• Review, </a:t>
            </a:r>
            <a:r>
              <a:rPr lang="en-US" sz="900" dirty="0" smtClean="0"/>
              <a:t>processing  </a:t>
            </a:r>
            <a:r>
              <a:rPr lang="en-US" sz="900" dirty="0"/>
              <a:t>and measurements </a:t>
            </a:r>
            <a:r>
              <a:rPr lang="en-US" sz="900" dirty="0" smtClean="0"/>
              <a:t>available</a:t>
            </a:r>
            <a:r>
              <a:rPr lang="it-IT" sz="900" dirty="0" smtClean="0"/>
              <a:t> </a:t>
            </a:r>
            <a:r>
              <a:rPr lang="en-US" sz="900" dirty="0" smtClean="0"/>
              <a:t>on stored </a:t>
            </a:r>
            <a:r>
              <a:rPr lang="en-US" sz="900" dirty="0"/>
              <a:t>images and cine loops</a:t>
            </a:r>
            <a:endParaRPr lang="it-IT" sz="900" dirty="0"/>
          </a:p>
          <a:p>
            <a:r>
              <a:rPr lang="en-US" sz="900" dirty="0"/>
              <a:t>• AVI, JPG, DICOM and other popular formats </a:t>
            </a:r>
            <a:r>
              <a:rPr lang="en-US" sz="900" dirty="0" smtClean="0"/>
              <a:t>                 support</a:t>
            </a:r>
          </a:p>
          <a:p>
            <a:r>
              <a:rPr lang="en-US" sz="900" dirty="0" smtClean="0"/>
              <a:t>• Raw </a:t>
            </a:r>
            <a:r>
              <a:rPr lang="en-US" sz="900" dirty="0"/>
              <a:t>data images and video</a:t>
            </a:r>
            <a:endParaRPr lang="it-IT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132" y="435591"/>
            <a:ext cx="2375156" cy="16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533586" y="791126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GENERAL SPECIFICATIONS</a:t>
            </a:r>
            <a:endParaRPr lang="it-IT" sz="11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264671" y="7656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err="1" smtClean="0"/>
              <a:t>Echo</a:t>
            </a:r>
            <a:r>
              <a:rPr lang="it-IT" sz="2600" b="1" i="1" dirty="0" smtClean="0"/>
              <a:t> </a:t>
            </a:r>
            <a:r>
              <a:rPr lang="it-IT" sz="2600" b="1" i="1" dirty="0" err="1" smtClean="0"/>
              <a:t>Blaster</a:t>
            </a:r>
            <a:r>
              <a:rPr lang="it-IT" sz="2600" b="1" i="1" dirty="0" smtClean="0"/>
              <a:t> 64 -</a:t>
            </a:r>
            <a:endParaRPr lang="it-IT" sz="2600" b="1" i="1" dirty="0"/>
          </a:p>
        </p:txBody>
      </p:sp>
      <p:pic>
        <p:nvPicPr>
          <p:cNvPr id="26" name="Immagin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379370"/>
            <a:ext cx="1675349" cy="105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602" y="2227243"/>
            <a:ext cx="1675349" cy="106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566" y="2227243"/>
            <a:ext cx="1670497" cy="106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566" y="3380404"/>
            <a:ext cx="1670497" cy="10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1" y="4941168"/>
            <a:ext cx="2607345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tangolo 49"/>
          <p:cNvSpPr/>
          <p:nvPr/>
        </p:nvSpPr>
        <p:spPr>
          <a:xfrm>
            <a:off x="128354" y="4741111"/>
            <a:ext cx="69923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PV6.5/10/64D</a:t>
            </a:r>
            <a:endParaRPr lang="it-IT" sz="700" dirty="0"/>
          </a:p>
        </p:txBody>
      </p:sp>
      <p:sp>
        <p:nvSpPr>
          <p:cNvPr id="51" name="Rettangolo 50"/>
          <p:cNvSpPr/>
          <p:nvPr/>
        </p:nvSpPr>
        <p:spPr>
          <a:xfrm>
            <a:off x="1045173" y="4741112"/>
            <a:ext cx="64953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/>
              <a:t>C3.5/20/64D</a:t>
            </a:r>
            <a:endParaRPr lang="it-IT" sz="700" dirty="0"/>
          </a:p>
        </p:txBody>
      </p:sp>
      <p:sp>
        <p:nvSpPr>
          <p:cNvPr id="55" name="Rettangolo 54"/>
          <p:cNvSpPr/>
          <p:nvPr/>
        </p:nvSpPr>
        <p:spPr>
          <a:xfrm>
            <a:off x="1907704" y="4741113"/>
            <a:ext cx="67037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/>
              <a:t>C3.5/60/64D </a:t>
            </a:r>
            <a:endParaRPr lang="it-IT" sz="700" dirty="0"/>
          </a:p>
        </p:txBody>
      </p:sp>
      <p:sp>
        <p:nvSpPr>
          <p:cNvPr id="56" name="Rettangolo 55"/>
          <p:cNvSpPr/>
          <p:nvPr/>
        </p:nvSpPr>
        <p:spPr>
          <a:xfrm>
            <a:off x="137782" y="5587085"/>
            <a:ext cx="7120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LV7.5/65/64D </a:t>
            </a:r>
            <a:endParaRPr lang="it-IT" sz="700" dirty="0"/>
          </a:p>
        </p:txBody>
      </p:sp>
      <p:sp>
        <p:nvSpPr>
          <p:cNvPr id="77" name="Rettangolo 76"/>
          <p:cNvSpPr/>
          <p:nvPr/>
        </p:nvSpPr>
        <p:spPr>
          <a:xfrm>
            <a:off x="1046825" y="5587084"/>
            <a:ext cx="7168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HL9.0/40/64D </a:t>
            </a:r>
            <a:endParaRPr lang="it-IT" sz="700" dirty="0"/>
          </a:p>
        </p:txBody>
      </p:sp>
      <p:sp>
        <p:nvSpPr>
          <p:cNvPr id="60" name="Rettangolo 59"/>
          <p:cNvSpPr/>
          <p:nvPr/>
        </p:nvSpPr>
        <p:spPr>
          <a:xfrm>
            <a:off x="1863057" y="5587083"/>
            <a:ext cx="69281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/>
              <a:t>EC6.5/10/64D</a:t>
            </a:r>
            <a:endParaRPr lang="it-IT" sz="700" dirty="0"/>
          </a:p>
        </p:txBody>
      </p:sp>
      <p:sp>
        <p:nvSpPr>
          <p:cNvPr id="61" name="Rettangolo 60"/>
          <p:cNvSpPr/>
          <p:nvPr/>
        </p:nvSpPr>
        <p:spPr>
          <a:xfrm>
            <a:off x="4026422" y="980728"/>
            <a:ext cx="4650034" cy="35548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6" name="Gruppo 65"/>
          <p:cNvGrpSpPr/>
          <p:nvPr/>
        </p:nvGrpSpPr>
        <p:grpSpPr>
          <a:xfrm>
            <a:off x="2915817" y="4653136"/>
            <a:ext cx="6768751" cy="1875983"/>
            <a:chOff x="2843808" y="4649361"/>
            <a:chExt cx="6768751" cy="1875983"/>
          </a:xfrm>
        </p:grpSpPr>
        <p:grpSp>
          <p:nvGrpSpPr>
            <p:cNvPr id="49" name="Gruppo 48"/>
            <p:cNvGrpSpPr/>
            <p:nvPr/>
          </p:nvGrpSpPr>
          <p:grpSpPr>
            <a:xfrm>
              <a:off x="2843808" y="4649361"/>
              <a:ext cx="6768751" cy="1875983"/>
              <a:chOff x="3059832" y="4751566"/>
              <a:chExt cx="6768751" cy="1875983"/>
            </a:xfrm>
          </p:grpSpPr>
          <p:sp>
            <p:nvSpPr>
              <p:cNvPr id="54" name="Rectangle 3"/>
              <p:cNvSpPr>
                <a:spLocks noChangeArrowheads="1"/>
              </p:cNvSpPr>
              <p:nvPr/>
            </p:nvSpPr>
            <p:spPr bwMode="auto">
              <a:xfrm>
                <a:off x="3203848" y="5949280"/>
                <a:ext cx="6624735" cy="677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HL9.0/40/64D 	 </a:t>
                </a:r>
                <a:r>
                  <a:rPr kumimoji="0" lang="en-US" altLang="it-IT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5.0-8.0    	  Linear 40 mm	         39 mm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Small Parts, </a:t>
                </a:r>
                <a:r>
                  <a:rPr kumimoji="0" lang="en-US" altLang="it-IT" sz="1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Vasc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., Vet., Pediatrics   </a:t>
                </a:r>
                <a:endParaRPr kumimoji="0" lang="it-IT" alt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eaLnBrk="0" hangingPunct="0"/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LV7.5/65/64D      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4.5-7.5              Linear 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65 mm          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63 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mm                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     Veterinary                                                                             </a:t>
                </a:r>
                <a:endParaRPr lang="en-US" altLang="it-IT" sz="10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8" name="Gruppo 47"/>
              <p:cNvGrpSpPr/>
              <p:nvPr/>
            </p:nvGrpSpPr>
            <p:grpSpPr>
              <a:xfrm>
                <a:off x="3059832" y="4751566"/>
                <a:ext cx="6084168" cy="1875983"/>
                <a:chOff x="3059832" y="4751566"/>
                <a:chExt cx="6084168" cy="1875983"/>
              </a:xfrm>
            </p:grpSpPr>
            <p:sp>
              <p:nvSpPr>
                <p:cNvPr id="37" name="Rettangolo 36"/>
                <p:cNvSpPr/>
                <p:nvPr/>
              </p:nvSpPr>
              <p:spPr>
                <a:xfrm>
                  <a:off x="3402124" y="5003884"/>
                  <a:ext cx="49863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b="1" dirty="0"/>
                    <a:t>Type                      </a:t>
                  </a:r>
                  <a:r>
                    <a:rPr lang="en-US" sz="900" b="1" dirty="0" smtClean="0"/>
                    <a:t>Frequency	Scanning</a:t>
                  </a:r>
                  <a:r>
                    <a:rPr lang="en-US" sz="900" b="1" dirty="0"/>
                    <a:t>	Field of View	           </a:t>
                  </a:r>
                  <a:r>
                    <a:rPr lang="en-US" sz="900" b="1" dirty="0" smtClean="0"/>
                    <a:t>     </a:t>
                  </a:r>
                  <a:r>
                    <a:rPr lang="en-US" sz="900" b="1" dirty="0"/>
                    <a:t>Applications</a:t>
                  </a:r>
                  <a:endParaRPr lang="it-IT" sz="900" b="1" dirty="0"/>
                </a:p>
                <a:p>
                  <a:r>
                    <a:rPr lang="en-US" sz="900" b="1" dirty="0"/>
                    <a:t>                               </a:t>
                  </a:r>
                  <a:r>
                    <a:rPr lang="en-US" sz="900" b="1" dirty="0" smtClean="0"/>
                    <a:t>   </a:t>
                  </a:r>
                  <a:r>
                    <a:rPr lang="en-US" sz="900" b="1" dirty="0"/>
                    <a:t>(MHz)	 Method	 Degree/mm</a:t>
                  </a:r>
                  <a:endParaRPr lang="it-IT" sz="900" b="1" dirty="0"/>
                </a:p>
              </p:txBody>
            </p:sp>
            <p:sp>
              <p:nvSpPr>
                <p:cNvPr id="52" name="Rectangle 24"/>
                <p:cNvSpPr>
                  <a:spLocks noChangeArrowheads="1"/>
                </p:cNvSpPr>
                <p:nvPr/>
              </p:nvSpPr>
              <p:spPr bwMode="auto">
                <a:xfrm>
                  <a:off x="3203848" y="5373216"/>
                  <a:ext cx="5940152" cy="723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>
                    <a:tabLst>
                      <a:tab pos="1441450" algn="l"/>
                      <a:tab pos="2432050" algn="l"/>
                      <a:tab pos="3724275" algn="l"/>
                      <a:tab pos="4481513" algn="l"/>
                    </a:tabLst>
                  </a:pP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C3.5/20/64D         2.0-4.0              Convex R20              104</a:t>
                  </a:r>
                  <a:r>
                    <a:rPr lang="en-US" altLang="it-IT" sz="1000" dirty="0">
                      <a:solidFill>
                        <a:srgbClr val="000000"/>
                      </a:solidFill>
                      <a:ea typeface="Times New Roman" pitchFamily="18" charset="0"/>
                    </a:rPr>
                    <a:t>°	     </a:t>
                  </a: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   </a:t>
                  </a:r>
                  <a:r>
                    <a:rPr lang="en-US" altLang="it-IT" sz="1000" dirty="0">
                      <a:solidFill>
                        <a:srgbClr val="000000"/>
                      </a:solidFill>
                      <a:ea typeface="Times New Roman" pitchFamily="18" charset="0"/>
                    </a:rPr>
                    <a:t>Abdominal, Cardiac</a:t>
                  </a:r>
                  <a:endParaRPr lang="it-IT" altLang="it-IT" sz="8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C3.5/60/64D         3.0-5.0              Convex R60               59°             Abdominal,</a:t>
                  </a:r>
                  <a:r>
                    <a:rPr kumimoji="0" lang="en-US" altLang="it-IT" sz="1000" b="0" i="0" u="none" strike="noStrike" cap="none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Ob./Gyn., Pediatrics   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PV6.5/10/64D       5.0-7.5              Convex R10              147°	  Small Parts, Vascular, Veterinary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Times New Roman" pitchFamily="18" charset="0"/>
                      <a:cs typeface="Times New Roman" pitchFamily="18" charset="0"/>
                    </a:rPr>
                    <a:t>	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</a:t>
                  </a:r>
                  <a:endParaRPr kumimoji="0" lang="en-US" altLang="it-IT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CasellaDiTesto 52"/>
                <p:cNvSpPr txBox="1"/>
                <p:nvPr/>
              </p:nvSpPr>
              <p:spPr>
                <a:xfrm>
                  <a:off x="5724266" y="4751566"/>
                  <a:ext cx="64793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i="1" dirty="0" smtClean="0"/>
                    <a:t>PROBES</a:t>
                  </a:r>
                  <a:endParaRPr lang="it-IT" sz="1100" dirty="0"/>
                </a:p>
              </p:txBody>
            </p:sp>
            <p:cxnSp>
              <p:nvCxnSpPr>
                <p:cNvPr id="43" name="Connettore 1 42"/>
                <p:cNvCxnSpPr/>
                <p:nvPr/>
              </p:nvCxnSpPr>
              <p:spPr>
                <a:xfrm>
                  <a:off x="3059832" y="5373216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>
                  <a:off x="3059832" y="5949280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62"/>
                <p:cNvCxnSpPr/>
                <p:nvPr/>
              </p:nvCxnSpPr>
              <p:spPr>
                <a:xfrm>
                  <a:off x="3059832" y="6381328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ttangolo 63"/>
                <p:cNvSpPr/>
                <p:nvPr/>
              </p:nvSpPr>
              <p:spPr>
                <a:xfrm>
                  <a:off x="3203848" y="6381328"/>
                  <a:ext cx="583264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EC6.5/10/64D     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5.0-8.0   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	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Convex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R10 	         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147°              </a:t>
                  </a:r>
                  <a:r>
                    <a:rPr lang="en-US" sz="1000" dirty="0" err="1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Transvaginal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Transrectal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endParaRPr lang="it-IT" sz="1000" dirty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62" name="Rettangolo 61"/>
            <p:cNvSpPr/>
            <p:nvPr/>
          </p:nvSpPr>
          <p:spPr>
            <a:xfrm>
              <a:off x="2843808" y="4841138"/>
              <a:ext cx="5976664" cy="168420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2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/>
          <p:cNvSpPr/>
          <p:nvPr/>
        </p:nvSpPr>
        <p:spPr>
          <a:xfrm>
            <a:off x="4026422" y="847159"/>
            <a:ext cx="4722042" cy="413959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en-US" sz="1000" b="1" i="1" dirty="0" smtClean="0"/>
              <a:t>                              </a:t>
            </a:r>
          </a:p>
          <a:p>
            <a:r>
              <a:rPr lang="en-US" sz="900" b="1" dirty="0" smtClean="0"/>
              <a:t> Applications 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Abdomen, OB/</a:t>
            </a:r>
            <a:r>
              <a:rPr lang="en-US" sz="900" dirty="0" err="1"/>
              <a:t>Gyn</a:t>
            </a:r>
            <a:r>
              <a:rPr lang="en-US" sz="900" dirty="0"/>
              <a:t>, urology, </a:t>
            </a:r>
            <a:r>
              <a:rPr lang="en-US" sz="900" dirty="0" err="1"/>
              <a:t>andrology</a:t>
            </a:r>
            <a:r>
              <a:rPr lang="en-US" sz="900" dirty="0"/>
              <a:t>,     muscle-skeletal, surgery, cardiology, </a:t>
            </a:r>
          </a:p>
          <a:p>
            <a:r>
              <a:rPr lang="en-US" sz="900" dirty="0"/>
              <a:t>primary care, vascular access, anesthesia </a:t>
            </a:r>
            <a:endParaRPr lang="it-IT" sz="900" dirty="0"/>
          </a:p>
          <a:p>
            <a:r>
              <a:rPr lang="en-US" sz="900" b="1" dirty="0" smtClean="0"/>
              <a:t> Imaging Modes </a:t>
            </a:r>
            <a:endParaRPr lang="it-IT" sz="900" b="1" dirty="0"/>
          </a:p>
          <a:p>
            <a:r>
              <a:rPr lang="en-US" sz="900" dirty="0"/>
              <a:t>• B, 2B, 4B, BM, M, </a:t>
            </a:r>
            <a:r>
              <a:rPr lang="en-US" sz="900" dirty="0" smtClean="0"/>
              <a:t>Zoom</a:t>
            </a:r>
            <a:endParaRPr lang="it-IT" sz="900" dirty="0"/>
          </a:p>
          <a:p>
            <a:r>
              <a:rPr lang="en-US" sz="900" b="1" dirty="0" smtClean="0"/>
              <a:t> Transducers</a:t>
            </a:r>
            <a:endParaRPr lang="it-IT" sz="900" b="1" dirty="0"/>
          </a:p>
          <a:p>
            <a:r>
              <a:rPr lang="en-US" sz="900" dirty="0"/>
              <a:t>• Linear, Convex, </a:t>
            </a:r>
            <a:r>
              <a:rPr lang="en-US" sz="900" dirty="0" err="1"/>
              <a:t>Intracavitary</a:t>
            </a:r>
            <a:r>
              <a:rPr lang="en-US" sz="900" dirty="0"/>
              <a:t> </a:t>
            </a:r>
            <a:r>
              <a:rPr lang="en-US" sz="900" dirty="0" smtClean="0"/>
              <a:t>probes</a:t>
            </a:r>
            <a:endParaRPr lang="it-IT" sz="900" dirty="0"/>
          </a:p>
          <a:p>
            <a:r>
              <a:rPr lang="en-US" sz="900" dirty="0"/>
              <a:t>• Frequency range 2 &gt; 10 MHz</a:t>
            </a:r>
            <a:endParaRPr lang="it-IT" sz="900" dirty="0"/>
          </a:p>
          <a:p>
            <a:r>
              <a:rPr lang="en-US" sz="900" dirty="0"/>
              <a:t>• </a:t>
            </a:r>
            <a:r>
              <a:rPr lang="en-US" sz="900" dirty="0" err="1"/>
              <a:t>Multifrequency</a:t>
            </a:r>
            <a:endParaRPr lang="it-IT" sz="900" dirty="0"/>
          </a:p>
          <a:p>
            <a:r>
              <a:rPr lang="en-US" sz="900" dirty="0"/>
              <a:t>• Automatic transducer recognition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 smtClean="0"/>
              <a:t>System </a:t>
            </a:r>
            <a:r>
              <a:rPr lang="en-US" sz="900" b="1" dirty="0"/>
              <a:t>architecture</a:t>
            </a:r>
            <a:endParaRPr lang="it-IT" sz="900" b="1" dirty="0"/>
          </a:p>
          <a:p>
            <a:r>
              <a:rPr lang="en-US" sz="900" dirty="0"/>
              <a:t>• PC-based software driven architecture,</a:t>
            </a:r>
            <a:endParaRPr lang="it-IT" sz="900" dirty="0"/>
          </a:p>
          <a:p>
            <a:r>
              <a:rPr lang="en-US" sz="900" dirty="0"/>
              <a:t>  USB connection to PC</a:t>
            </a:r>
            <a:endParaRPr lang="it-IT" sz="900" dirty="0"/>
          </a:p>
          <a:p>
            <a:r>
              <a:rPr lang="en-US" sz="900" dirty="0"/>
              <a:t>• High-speed software image processing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 err="1" smtClean="0"/>
              <a:t>NeatView</a:t>
            </a:r>
            <a:r>
              <a:rPr lang="en-US" sz="900" dirty="0" smtClean="0"/>
              <a:t> speckle reduction imaging</a:t>
            </a:r>
            <a:endParaRPr lang="it-IT" sz="900" dirty="0" smtClean="0"/>
          </a:p>
          <a:p>
            <a:r>
              <a:rPr lang="en-US" sz="900" b="1" dirty="0" smtClean="0"/>
              <a:t> Ultrasound </a:t>
            </a:r>
            <a:r>
              <a:rPr lang="en-US" sz="900" b="1" dirty="0"/>
              <a:t>Software</a:t>
            </a:r>
            <a:endParaRPr lang="it-IT" sz="900" b="1" dirty="0"/>
          </a:p>
          <a:p>
            <a:r>
              <a:rPr lang="en-US" sz="900" dirty="0"/>
              <a:t>• Echo Wave II software (Windows XP/ 7 / 8  </a:t>
            </a:r>
          </a:p>
          <a:p>
            <a:r>
              <a:rPr lang="en-US" sz="900" dirty="0"/>
              <a:t>32-64 bit)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/>
              <a:t>Free upgrade via the Internet</a:t>
            </a:r>
            <a:endParaRPr lang="it-IT" sz="900" dirty="0"/>
          </a:p>
          <a:p>
            <a:r>
              <a:rPr lang="en-US" sz="900" b="1" dirty="0" smtClean="0"/>
              <a:t> Power</a:t>
            </a:r>
            <a:endParaRPr lang="it-IT" sz="900" b="1" dirty="0"/>
          </a:p>
          <a:p>
            <a:r>
              <a:rPr lang="en-US" sz="900" dirty="0"/>
              <a:t>• 100~240 VAC, 50~60 Hz AD</a:t>
            </a:r>
            <a:endParaRPr lang="it-IT" sz="900" dirty="0"/>
          </a:p>
          <a:p>
            <a:r>
              <a:rPr lang="en-US" sz="900" b="1" dirty="0" smtClean="0"/>
              <a:t> Dimensions</a:t>
            </a:r>
            <a:r>
              <a:rPr lang="en-US" sz="900" b="1" dirty="0"/>
              <a:t>, weight</a:t>
            </a:r>
            <a:endParaRPr lang="it-IT" sz="900" b="1" dirty="0"/>
          </a:p>
          <a:p>
            <a:r>
              <a:rPr lang="en-US" sz="900" dirty="0"/>
              <a:t>• </a:t>
            </a:r>
            <a:r>
              <a:rPr lang="en-US" sz="900" dirty="0" smtClean="0"/>
              <a:t>14.5 </a:t>
            </a:r>
            <a:r>
              <a:rPr lang="en-US" sz="900" dirty="0"/>
              <a:t>cm (W) x 22.5 cm (L) x 12.6 cm (H) </a:t>
            </a:r>
            <a:endParaRPr lang="en-US" sz="900" dirty="0" smtClean="0"/>
          </a:p>
          <a:p>
            <a:r>
              <a:rPr lang="en-US" sz="900" dirty="0" smtClean="0"/>
              <a:t>    2.3 kg</a:t>
            </a:r>
            <a:endParaRPr lang="it-IT" sz="900" dirty="0" smtClean="0"/>
          </a:p>
          <a:p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 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900" b="1" dirty="0" smtClean="0"/>
              <a:t> General measurements</a:t>
            </a:r>
            <a:endParaRPr lang="it-IT" sz="900" b="1" dirty="0" smtClean="0"/>
          </a:p>
          <a:p>
            <a:r>
              <a:rPr lang="en-US" sz="900" dirty="0" smtClean="0"/>
              <a:t>• B-mode</a:t>
            </a:r>
            <a:r>
              <a:rPr lang="en-US" sz="900" dirty="0"/>
              <a:t>: distance, length, circumference, </a:t>
            </a:r>
            <a:r>
              <a:rPr lang="en-US" sz="900" dirty="0" smtClean="0"/>
              <a:t> area, volume</a:t>
            </a:r>
            <a:r>
              <a:rPr lang="en-US" sz="900" dirty="0"/>
              <a:t>, angle, stenosis %</a:t>
            </a:r>
            <a:endParaRPr lang="it-IT" sz="900" dirty="0"/>
          </a:p>
          <a:p>
            <a:r>
              <a:rPr lang="en-US" sz="900" dirty="0" smtClean="0"/>
              <a:t>• M-mode</a:t>
            </a:r>
            <a:r>
              <a:rPr lang="en-US" sz="900" dirty="0"/>
              <a:t>: distance, time, velocity, heart rate,     stenosis %</a:t>
            </a:r>
            <a:endParaRPr lang="it-IT" sz="900" dirty="0"/>
          </a:p>
          <a:p>
            <a:r>
              <a:rPr lang="en-US" sz="900" b="1" dirty="0" smtClean="0"/>
              <a:t> Calculation </a:t>
            </a:r>
            <a:r>
              <a:rPr lang="en-US" sz="900" b="1" dirty="0"/>
              <a:t>packages</a:t>
            </a:r>
            <a:endParaRPr lang="it-IT" sz="900" b="1" dirty="0"/>
          </a:p>
          <a:p>
            <a:r>
              <a:rPr lang="en-US" sz="900" dirty="0"/>
              <a:t>• Human: obstetrics, gynecology, urology, </a:t>
            </a:r>
            <a:br>
              <a:rPr lang="en-US" sz="900" dirty="0"/>
            </a:br>
            <a:r>
              <a:rPr lang="en-US" sz="900" dirty="0"/>
              <a:t> </a:t>
            </a:r>
            <a:r>
              <a:rPr lang="en-US" sz="900" dirty="0" smtClean="0"/>
              <a:t>abdominal</a:t>
            </a:r>
            <a:r>
              <a:rPr lang="en-US" sz="900" dirty="0"/>
              <a:t>, endocrinology, vascular, cardiology</a:t>
            </a:r>
            <a:endParaRPr lang="it-IT" sz="900" dirty="0"/>
          </a:p>
          <a:p>
            <a:r>
              <a:rPr lang="en-US" sz="900" b="1" dirty="0" smtClean="0"/>
              <a:t> Functions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Mouse / trackball / keyboard operation</a:t>
            </a:r>
            <a:endParaRPr lang="it-IT" sz="900" dirty="0"/>
          </a:p>
          <a:p>
            <a:r>
              <a:rPr lang="en-US" sz="900" dirty="0" smtClean="0"/>
              <a:t>• Unlimited </a:t>
            </a:r>
            <a:r>
              <a:rPr lang="en-US" sz="900" dirty="0"/>
              <a:t>programmable presets for    clinically specific imaging</a:t>
            </a:r>
            <a:endParaRPr lang="it-IT" sz="900" dirty="0"/>
          </a:p>
          <a:p>
            <a:r>
              <a:rPr lang="en-US" sz="900" dirty="0"/>
              <a:t>• Multilanguage</a:t>
            </a:r>
            <a:endParaRPr lang="it-IT" sz="900" dirty="0"/>
          </a:p>
          <a:p>
            <a:r>
              <a:rPr lang="en-US" sz="900" dirty="0"/>
              <a:t>• Customizable user interface</a:t>
            </a:r>
            <a:endParaRPr lang="it-IT" sz="900" dirty="0"/>
          </a:p>
          <a:p>
            <a:r>
              <a:rPr lang="en-US" sz="900" dirty="0"/>
              <a:t>• Printing to system printer</a:t>
            </a:r>
            <a:endParaRPr lang="it-IT" sz="900" dirty="0"/>
          </a:p>
          <a:p>
            <a:r>
              <a:rPr lang="en-US" sz="900" dirty="0"/>
              <a:t> </a:t>
            </a:r>
            <a:r>
              <a:rPr lang="en-US" sz="900" b="1" dirty="0"/>
              <a:t>Cine loop and image store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Recording thousands of </a:t>
            </a:r>
            <a:r>
              <a:rPr lang="en-US" sz="900" dirty="0" smtClean="0"/>
              <a:t>frames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/>
              <a:t>Storing ultrasound video file to a disk</a:t>
            </a:r>
            <a:endParaRPr lang="it-IT" sz="900" dirty="0"/>
          </a:p>
          <a:p>
            <a:r>
              <a:rPr lang="en-US" sz="900" dirty="0"/>
              <a:t>• Loading ultrasound video file from a disk</a:t>
            </a:r>
            <a:endParaRPr lang="it-IT" sz="900" dirty="0"/>
          </a:p>
          <a:p>
            <a:r>
              <a:rPr lang="en-US" sz="900" dirty="0"/>
              <a:t>• Review, processing  and measurements </a:t>
            </a:r>
            <a:r>
              <a:rPr lang="en-US" sz="900" dirty="0" smtClean="0"/>
              <a:t>available on stored </a:t>
            </a:r>
            <a:r>
              <a:rPr lang="en-US" sz="900" dirty="0"/>
              <a:t>images and cine loops</a:t>
            </a:r>
            <a:endParaRPr lang="it-IT" sz="900" dirty="0"/>
          </a:p>
          <a:p>
            <a:r>
              <a:rPr lang="en-US" sz="900" dirty="0"/>
              <a:t>• AVI, JPG, DICOM and other popular formats </a:t>
            </a:r>
            <a:r>
              <a:rPr lang="en-US" sz="900" dirty="0" smtClean="0"/>
              <a:t>                 support </a:t>
            </a:r>
            <a:endParaRPr lang="en-US" sz="900" dirty="0"/>
          </a:p>
          <a:p>
            <a:r>
              <a:rPr lang="en-US" sz="900" dirty="0" smtClean="0"/>
              <a:t>• Raw </a:t>
            </a:r>
            <a:r>
              <a:rPr lang="en-US" sz="900" dirty="0"/>
              <a:t>data images and video</a:t>
            </a:r>
            <a:endParaRPr lang="it-IT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695" y="423869"/>
            <a:ext cx="2304029" cy="168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508104" y="791126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GENERAL SPECIFICATIONS</a:t>
            </a:r>
            <a:endParaRPr lang="it-IT" sz="1100" dirty="0"/>
          </a:p>
        </p:txBody>
      </p:sp>
      <p:pic>
        <p:nvPicPr>
          <p:cNvPr id="26" name="Immagin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9714" y="3379370"/>
            <a:ext cx="1632099" cy="105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740" y="2227243"/>
            <a:ext cx="1649073" cy="106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00" y="2227243"/>
            <a:ext cx="1648704" cy="103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931" y="3380404"/>
            <a:ext cx="1643767" cy="10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1" y="4941168"/>
            <a:ext cx="2607345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tangolo 49"/>
          <p:cNvSpPr/>
          <p:nvPr/>
        </p:nvSpPr>
        <p:spPr>
          <a:xfrm>
            <a:off x="128354" y="4741111"/>
            <a:ext cx="73129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PV6.5/10/128Z</a:t>
            </a:r>
            <a:endParaRPr lang="it-IT" sz="700" dirty="0"/>
          </a:p>
        </p:txBody>
      </p:sp>
      <p:sp>
        <p:nvSpPr>
          <p:cNvPr id="51" name="Rettangolo 50"/>
          <p:cNvSpPr/>
          <p:nvPr/>
        </p:nvSpPr>
        <p:spPr>
          <a:xfrm>
            <a:off x="1045173" y="4741112"/>
            <a:ext cx="68159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C3.5/20/128Z</a:t>
            </a:r>
            <a:endParaRPr lang="it-IT" sz="700" dirty="0"/>
          </a:p>
        </p:txBody>
      </p:sp>
      <p:sp>
        <p:nvSpPr>
          <p:cNvPr id="55" name="Rettangolo 54"/>
          <p:cNvSpPr/>
          <p:nvPr/>
        </p:nvSpPr>
        <p:spPr>
          <a:xfrm>
            <a:off x="1907704" y="4741113"/>
            <a:ext cx="70243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C3.5/60/128Z </a:t>
            </a:r>
            <a:endParaRPr lang="it-IT" sz="700" dirty="0"/>
          </a:p>
        </p:txBody>
      </p:sp>
      <p:sp>
        <p:nvSpPr>
          <p:cNvPr id="56" name="Rettangolo 55"/>
          <p:cNvSpPr/>
          <p:nvPr/>
        </p:nvSpPr>
        <p:spPr>
          <a:xfrm>
            <a:off x="137782" y="5587085"/>
            <a:ext cx="74411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LV7.5/60/128Z </a:t>
            </a:r>
            <a:endParaRPr lang="it-IT" sz="700" dirty="0"/>
          </a:p>
        </p:txBody>
      </p:sp>
      <p:sp>
        <p:nvSpPr>
          <p:cNvPr id="77" name="Rettangolo 76"/>
          <p:cNvSpPr/>
          <p:nvPr/>
        </p:nvSpPr>
        <p:spPr>
          <a:xfrm>
            <a:off x="1046825" y="5587084"/>
            <a:ext cx="74892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HL9.0/40/128Z </a:t>
            </a:r>
            <a:endParaRPr lang="it-IT" sz="700" dirty="0"/>
          </a:p>
        </p:txBody>
      </p:sp>
      <p:sp>
        <p:nvSpPr>
          <p:cNvPr id="60" name="Rettangolo 59"/>
          <p:cNvSpPr/>
          <p:nvPr/>
        </p:nvSpPr>
        <p:spPr>
          <a:xfrm>
            <a:off x="1863057" y="5587083"/>
            <a:ext cx="72487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EC6.5/10/128Z</a:t>
            </a:r>
            <a:endParaRPr lang="it-IT" sz="700" dirty="0"/>
          </a:p>
        </p:txBody>
      </p:sp>
      <p:sp>
        <p:nvSpPr>
          <p:cNvPr id="61" name="Rettangolo 60"/>
          <p:cNvSpPr/>
          <p:nvPr/>
        </p:nvSpPr>
        <p:spPr>
          <a:xfrm>
            <a:off x="4026422" y="980728"/>
            <a:ext cx="4650034" cy="355481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2915816" y="4679558"/>
            <a:ext cx="6768751" cy="2066747"/>
            <a:chOff x="2843808" y="4679558"/>
            <a:chExt cx="6768751" cy="2066747"/>
          </a:xfrm>
        </p:grpSpPr>
        <p:grpSp>
          <p:nvGrpSpPr>
            <p:cNvPr id="49" name="Gruppo 48"/>
            <p:cNvGrpSpPr/>
            <p:nvPr/>
          </p:nvGrpSpPr>
          <p:grpSpPr>
            <a:xfrm>
              <a:off x="2843808" y="4679558"/>
              <a:ext cx="6768751" cy="2066747"/>
              <a:chOff x="3059832" y="4823574"/>
              <a:chExt cx="6768751" cy="2066747"/>
            </a:xfrm>
          </p:grpSpPr>
          <p:sp>
            <p:nvSpPr>
              <p:cNvPr id="54" name="Rectangle 3"/>
              <p:cNvSpPr>
                <a:spLocks noChangeArrowheads="1"/>
              </p:cNvSpPr>
              <p:nvPr/>
            </p:nvSpPr>
            <p:spPr bwMode="auto">
              <a:xfrm>
                <a:off x="3203848" y="6059324"/>
                <a:ext cx="6624735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HL9.0/40/128Z 	 </a:t>
                </a:r>
                <a:r>
                  <a:rPr kumimoji="0" lang="en-US" altLang="it-IT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5.0-10.0    	  Linear 40 mm	          39 mm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     Small Parts, Vasc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ular, MSK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</a:t>
                </a:r>
                <a:endParaRPr kumimoji="0" lang="it-IT" alt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eaLnBrk="0" hangingPunct="0"/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HL9.0/60/128Z      5.0-10.0           Linear 60 mm             59 mm            Small 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Parts, Vascular, MSK</a:t>
                </a:r>
                <a:endParaRPr lang="en-US" altLang="it-IT" sz="1000" dirty="0" smtClean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eaLnBrk="0" hangingPunct="0"/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LV7.5/65/128Z      4.5-7.5             Linear 60 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mm           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59 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mm                   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   Small Parts                                                                             </a:t>
                </a:r>
                <a:endParaRPr lang="en-US" altLang="it-IT" sz="10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8" name="Gruppo 47"/>
              <p:cNvGrpSpPr/>
              <p:nvPr/>
            </p:nvGrpSpPr>
            <p:grpSpPr>
              <a:xfrm>
                <a:off x="3059832" y="4823574"/>
                <a:ext cx="6084168" cy="2019999"/>
                <a:chOff x="3059832" y="4823574"/>
                <a:chExt cx="6084168" cy="2019999"/>
              </a:xfrm>
            </p:grpSpPr>
            <p:sp>
              <p:nvSpPr>
                <p:cNvPr id="37" name="Rettangolo 36"/>
                <p:cNvSpPr/>
                <p:nvPr/>
              </p:nvSpPr>
              <p:spPr>
                <a:xfrm>
                  <a:off x="3402124" y="5003884"/>
                  <a:ext cx="49863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b="1" dirty="0"/>
                    <a:t>Type                      </a:t>
                  </a:r>
                  <a:r>
                    <a:rPr lang="en-US" sz="900" b="1" dirty="0" smtClean="0"/>
                    <a:t>Frequency	Scanning</a:t>
                  </a:r>
                  <a:r>
                    <a:rPr lang="en-US" sz="900" b="1" dirty="0"/>
                    <a:t>	Field of View	           </a:t>
                  </a:r>
                  <a:r>
                    <a:rPr lang="en-US" sz="900" b="1" dirty="0" smtClean="0"/>
                    <a:t>     </a:t>
                  </a:r>
                  <a:r>
                    <a:rPr lang="en-US" sz="900" b="1" dirty="0"/>
                    <a:t>Applications</a:t>
                  </a:r>
                  <a:endParaRPr lang="it-IT" sz="900" b="1" dirty="0"/>
                </a:p>
                <a:p>
                  <a:r>
                    <a:rPr lang="en-US" sz="900" b="1" dirty="0"/>
                    <a:t>                               </a:t>
                  </a:r>
                  <a:r>
                    <a:rPr lang="en-US" sz="900" b="1" dirty="0" smtClean="0"/>
                    <a:t>   </a:t>
                  </a:r>
                  <a:r>
                    <a:rPr lang="en-US" sz="900" b="1" dirty="0"/>
                    <a:t>(MHz)	 Method	 Degree/mm</a:t>
                  </a:r>
                  <a:endParaRPr lang="it-IT" sz="900" b="1" dirty="0"/>
                </a:p>
              </p:txBody>
            </p:sp>
            <p:sp>
              <p:nvSpPr>
                <p:cNvPr id="52" name="Rectangle 24"/>
                <p:cNvSpPr>
                  <a:spLocks noChangeArrowheads="1"/>
                </p:cNvSpPr>
                <p:nvPr/>
              </p:nvSpPr>
              <p:spPr bwMode="auto">
                <a:xfrm>
                  <a:off x="3203848" y="5360149"/>
                  <a:ext cx="5940152" cy="877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>
                    <a:tabLst>
                      <a:tab pos="1441450" algn="l"/>
                      <a:tab pos="2432050" algn="l"/>
                      <a:tab pos="3724275" algn="l"/>
                      <a:tab pos="4481513" algn="l"/>
                    </a:tabLst>
                  </a:pP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C3.5/60/128Z         2.0-5.0              Convex R60               65°</a:t>
                  </a:r>
                  <a:r>
                    <a:rPr lang="en-US" altLang="it-IT" sz="1000" dirty="0">
                      <a:solidFill>
                        <a:srgbClr val="000000"/>
                      </a:solidFill>
                      <a:ea typeface="Times New Roman" pitchFamily="18" charset="0"/>
                    </a:rPr>
                    <a:t>	  </a:t>
                  </a: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Abdominal, Ob./Gyn., Pediatrics</a:t>
                  </a:r>
                  <a:endParaRPr lang="it-IT" altLang="it-IT" sz="8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C4.5/50/128Z-2      3.0-7.0              Convex R50               70°            Abdominal, Ob./Gyn., Pediatrics   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PV6.5/10/128Z       5.0-8.0              Convex R10             156°	  Small Parts, Vascular, </a:t>
                  </a:r>
                  <a:r>
                    <a:rPr kumimoji="0" lang="it-IT" altLang="it-IT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Pediatrics</a:t>
                  </a:r>
                  <a:endParaRPr kumimoji="0" lang="it-IT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lang="it-IT" altLang="it-IT" sz="1000" dirty="0" smtClean="0">
                      <a:solidFill>
                        <a:srgbClr val="000000"/>
                      </a:solidFill>
                    </a:rPr>
                    <a:t>C3.5/20/128Z         2.0-4.0              </a:t>
                  </a:r>
                  <a:r>
                    <a:rPr lang="it-IT" altLang="it-IT" sz="1000" dirty="0" err="1" smtClean="0">
                      <a:solidFill>
                        <a:srgbClr val="000000"/>
                      </a:solidFill>
                    </a:rPr>
                    <a:t>Convex</a:t>
                  </a:r>
                  <a:r>
                    <a:rPr lang="it-IT" altLang="it-IT" sz="1000" dirty="0" smtClean="0">
                      <a:solidFill>
                        <a:srgbClr val="000000"/>
                      </a:solidFill>
                    </a:rPr>
                    <a:t> R20             104°                     </a:t>
                  </a:r>
                  <a:r>
                    <a:rPr lang="it-IT" altLang="it-IT" sz="1000" dirty="0" err="1" smtClean="0">
                      <a:solidFill>
                        <a:srgbClr val="000000"/>
                      </a:solidFill>
                    </a:rPr>
                    <a:t>Abdominal</a:t>
                  </a:r>
                  <a:r>
                    <a:rPr lang="it-IT" altLang="it-IT" sz="1000" dirty="0" smtClean="0">
                      <a:solidFill>
                        <a:srgbClr val="000000"/>
                      </a:solidFill>
                    </a:rPr>
                    <a:t>, </a:t>
                  </a:r>
                  <a:r>
                    <a:rPr lang="it-IT" altLang="it-IT" sz="1000" dirty="0" err="1" smtClean="0">
                      <a:solidFill>
                        <a:srgbClr val="000000"/>
                      </a:solidFill>
                    </a:rPr>
                    <a:t>Cardiac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Times New Roman" pitchFamily="18" charset="0"/>
                      <a:cs typeface="Times New Roman" pitchFamily="18" charset="0"/>
                    </a:rPr>
                    <a:t>	 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</a:t>
                  </a:r>
                  <a:endParaRPr kumimoji="0" lang="en-US" altLang="it-IT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CasellaDiTesto 52"/>
                <p:cNvSpPr txBox="1"/>
                <p:nvPr/>
              </p:nvSpPr>
              <p:spPr>
                <a:xfrm>
                  <a:off x="5796136" y="4823574"/>
                  <a:ext cx="64793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i="1" dirty="0" smtClean="0"/>
                    <a:t>PROBES</a:t>
                  </a:r>
                  <a:endParaRPr lang="it-IT" sz="1100" dirty="0"/>
                </a:p>
              </p:txBody>
            </p:sp>
            <p:cxnSp>
              <p:nvCxnSpPr>
                <p:cNvPr id="43" name="Connettore 1 42"/>
                <p:cNvCxnSpPr/>
                <p:nvPr/>
              </p:nvCxnSpPr>
              <p:spPr>
                <a:xfrm>
                  <a:off x="3059832" y="5373216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>
                  <a:off x="3059832" y="6021288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62"/>
                <p:cNvCxnSpPr/>
                <p:nvPr/>
              </p:nvCxnSpPr>
              <p:spPr>
                <a:xfrm>
                  <a:off x="3059832" y="6597352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ttangolo 63"/>
                <p:cNvSpPr/>
                <p:nvPr/>
              </p:nvSpPr>
              <p:spPr>
                <a:xfrm>
                  <a:off x="3203848" y="6597352"/>
                  <a:ext cx="583264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EC6.5/10/128Z      5.0-8.0   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	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Convex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R10 	         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147°             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1000" dirty="0" err="1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Transvaginal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Transrectal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endParaRPr lang="it-IT" sz="1000" dirty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0" name="Rettangolo 29"/>
            <p:cNvSpPr/>
            <p:nvPr/>
          </p:nvSpPr>
          <p:spPr>
            <a:xfrm>
              <a:off x="2843808" y="4869160"/>
              <a:ext cx="5976664" cy="18303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2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/>
          <p:cNvSpPr txBox="1"/>
          <p:nvPr/>
        </p:nvSpPr>
        <p:spPr>
          <a:xfrm>
            <a:off x="4859893" y="138117"/>
            <a:ext cx="165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>
                <a:solidFill>
                  <a:srgbClr val="002060"/>
                </a:solidFill>
              </a:rPr>
              <a:t>B/W System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2264671" y="76562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err="1" smtClean="0"/>
              <a:t>Echo</a:t>
            </a:r>
            <a:r>
              <a:rPr lang="it-IT" sz="2600" b="1" i="1" dirty="0" smtClean="0"/>
              <a:t> </a:t>
            </a:r>
            <a:r>
              <a:rPr lang="it-IT" sz="2600" b="1" i="1" dirty="0" err="1" smtClean="0"/>
              <a:t>Blaster</a:t>
            </a:r>
            <a:r>
              <a:rPr lang="it-IT" sz="2600" b="1" i="1" dirty="0" smtClean="0"/>
              <a:t> 128 -</a:t>
            </a:r>
            <a:endParaRPr lang="it-IT" sz="2600" b="1" i="1" dirty="0"/>
          </a:p>
        </p:txBody>
      </p:sp>
    </p:spTree>
    <p:extLst>
      <p:ext uri="{BB962C8B-B14F-4D97-AF65-F5344CB8AC3E}">
        <p14:creationId xmlns:p14="http://schemas.microsoft.com/office/powerpoint/2010/main" val="135503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4462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err="1" smtClean="0">
                <a:solidFill>
                  <a:srgbClr val="002060"/>
                </a:solidFill>
              </a:rPr>
              <a:t>Echo</a:t>
            </a:r>
            <a:r>
              <a:rPr lang="it-IT" sz="2000" b="1" i="1" dirty="0" smtClean="0">
                <a:solidFill>
                  <a:srgbClr val="002060"/>
                </a:solidFill>
              </a:rPr>
              <a:t> Color Doppler System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242446" y="911036"/>
            <a:ext cx="4722042" cy="467820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900" b="1" dirty="0" smtClean="0"/>
              <a:t> Applications </a:t>
            </a:r>
            <a:endParaRPr lang="it-IT" sz="900" b="1" dirty="0"/>
          </a:p>
          <a:p>
            <a:r>
              <a:rPr lang="en-US" sz="900" dirty="0"/>
              <a:t>• Abdomen, OB/</a:t>
            </a:r>
            <a:r>
              <a:rPr lang="en-US" sz="900" dirty="0" err="1"/>
              <a:t>Gyn</a:t>
            </a:r>
            <a:r>
              <a:rPr lang="en-US" sz="900" dirty="0"/>
              <a:t>, urology, </a:t>
            </a:r>
            <a:r>
              <a:rPr lang="en-US" sz="900" dirty="0" err="1"/>
              <a:t>andrology</a:t>
            </a:r>
            <a:r>
              <a:rPr lang="en-US" sz="900" dirty="0"/>
              <a:t>, </a:t>
            </a:r>
            <a:endParaRPr lang="en-US" sz="900" dirty="0" smtClean="0"/>
          </a:p>
          <a:p>
            <a:r>
              <a:rPr lang="en-US" sz="900" dirty="0"/>
              <a:t> </a:t>
            </a:r>
            <a:r>
              <a:rPr lang="en-US" sz="900" dirty="0" smtClean="0"/>
              <a:t>  vascular</a:t>
            </a:r>
            <a:r>
              <a:rPr lang="en-US" sz="900" dirty="0"/>
              <a:t>, muscle-skeletal, surgery, cardiology </a:t>
            </a:r>
            <a:endParaRPr lang="it-IT" sz="900" dirty="0"/>
          </a:p>
          <a:p>
            <a:r>
              <a:rPr lang="en-US" sz="900" dirty="0" smtClean="0"/>
              <a:t>   primary </a:t>
            </a:r>
            <a:r>
              <a:rPr lang="en-US" sz="900" dirty="0"/>
              <a:t>care, vascular access, anesthesia </a:t>
            </a:r>
            <a:endParaRPr lang="it-IT" sz="900" dirty="0"/>
          </a:p>
          <a:p>
            <a:r>
              <a:rPr lang="en-US" sz="900" b="1" dirty="0" smtClean="0"/>
              <a:t> Imaging Modes </a:t>
            </a:r>
            <a:endParaRPr lang="it-IT" sz="900" b="1" dirty="0"/>
          </a:p>
          <a:p>
            <a:r>
              <a:rPr lang="en-US" sz="900" dirty="0"/>
              <a:t>• B, 2B, 4B, BM, M, </a:t>
            </a:r>
            <a:r>
              <a:rPr lang="en-US" sz="900" dirty="0" smtClean="0"/>
              <a:t>Zoom</a:t>
            </a:r>
            <a:endParaRPr lang="en-US" sz="900" dirty="0"/>
          </a:p>
          <a:p>
            <a:r>
              <a:rPr lang="en-US" sz="900" dirty="0"/>
              <a:t>• Color Doppler, Power/Directional power, </a:t>
            </a:r>
            <a:br>
              <a:rPr lang="en-US" sz="900" dirty="0"/>
            </a:br>
            <a:r>
              <a:rPr lang="en-US" sz="900" dirty="0"/>
              <a:t>   Spectral Doppler, Duplex, Triplex, HPRF</a:t>
            </a:r>
            <a:endParaRPr lang="it-IT" sz="900" dirty="0"/>
          </a:p>
          <a:p>
            <a:r>
              <a:rPr lang="en-US" sz="900" dirty="0"/>
              <a:t>• Thumbnails</a:t>
            </a:r>
            <a:endParaRPr lang="it-IT" sz="900" dirty="0"/>
          </a:p>
          <a:p>
            <a:r>
              <a:rPr lang="en-US" sz="900" b="1" dirty="0" smtClean="0"/>
              <a:t> Transducers</a:t>
            </a:r>
            <a:endParaRPr lang="it-IT" sz="900" b="1" dirty="0"/>
          </a:p>
          <a:p>
            <a:r>
              <a:rPr lang="en-US" sz="900" dirty="0"/>
              <a:t>• Linear, Convex, </a:t>
            </a:r>
            <a:r>
              <a:rPr lang="en-US" sz="900" dirty="0" err="1"/>
              <a:t>Intracavitary</a:t>
            </a:r>
            <a:r>
              <a:rPr lang="en-US" sz="900" dirty="0"/>
              <a:t> </a:t>
            </a:r>
            <a:r>
              <a:rPr lang="en-US" sz="900" dirty="0" smtClean="0"/>
              <a:t>probes</a:t>
            </a:r>
            <a:endParaRPr lang="it-IT" sz="900" dirty="0"/>
          </a:p>
          <a:p>
            <a:r>
              <a:rPr lang="en-US" sz="900" dirty="0"/>
              <a:t>• Frequency range 2 &gt; 10 MHz</a:t>
            </a:r>
            <a:endParaRPr lang="it-IT" sz="900" dirty="0"/>
          </a:p>
          <a:p>
            <a:r>
              <a:rPr lang="en-US" sz="900" dirty="0"/>
              <a:t>• </a:t>
            </a:r>
            <a:r>
              <a:rPr lang="en-US" sz="900" dirty="0" err="1" smtClean="0"/>
              <a:t>Multifrequency</a:t>
            </a:r>
            <a:r>
              <a:rPr lang="en-US" sz="900" dirty="0" smtClean="0"/>
              <a:t>, wide bandwidth,</a:t>
            </a:r>
            <a:endParaRPr lang="it-IT" sz="900" dirty="0"/>
          </a:p>
          <a:p>
            <a:r>
              <a:rPr lang="en-US" sz="900" dirty="0"/>
              <a:t>• Automatic transducer </a:t>
            </a:r>
            <a:r>
              <a:rPr lang="en-US" sz="900" dirty="0" smtClean="0"/>
              <a:t>recognition</a:t>
            </a:r>
          </a:p>
          <a:p>
            <a:r>
              <a:rPr lang="en-US" sz="900" dirty="0"/>
              <a:t>• </a:t>
            </a:r>
            <a:r>
              <a:rPr lang="en-US" sz="900" dirty="0" smtClean="0"/>
              <a:t>2 probe connectors</a:t>
            </a:r>
            <a:endParaRPr lang="en-US" sz="900" dirty="0"/>
          </a:p>
          <a:p>
            <a:r>
              <a:rPr lang="en-US" sz="900" dirty="0" smtClean="0"/>
              <a:t> </a:t>
            </a:r>
            <a:r>
              <a:rPr lang="en-US" sz="900" b="1" dirty="0" smtClean="0"/>
              <a:t>System </a:t>
            </a:r>
            <a:r>
              <a:rPr lang="en-US" sz="900" b="1" dirty="0"/>
              <a:t>architecture</a:t>
            </a:r>
            <a:endParaRPr lang="it-IT" sz="900" b="1" dirty="0"/>
          </a:p>
          <a:p>
            <a:r>
              <a:rPr lang="en-US" sz="900" dirty="0"/>
              <a:t>• PC-based software driven architecture,</a:t>
            </a:r>
            <a:endParaRPr lang="it-IT" sz="900" dirty="0"/>
          </a:p>
          <a:p>
            <a:r>
              <a:rPr lang="en-US" sz="900" dirty="0"/>
              <a:t>  USB connection to PC</a:t>
            </a:r>
            <a:endParaRPr lang="it-IT" sz="900" dirty="0"/>
          </a:p>
          <a:p>
            <a:r>
              <a:rPr lang="en-US" sz="900" dirty="0"/>
              <a:t>• High-speed software image processing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 err="1" smtClean="0"/>
              <a:t>NeatView</a:t>
            </a:r>
            <a:r>
              <a:rPr lang="en-US" sz="900" dirty="0" smtClean="0"/>
              <a:t> speckle reduction imaging</a:t>
            </a:r>
            <a:endParaRPr lang="it-IT" sz="900" dirty="0" smtClean="0"/>
          </a:p>
          <a:p>
            <a:r>
              <a:rPr lang="en-US" sz="900" b="1" dirty="0" smtClean="0"/>
              <a:t> Ultrasound </a:t>
            </a:r>
            <a:r>
              <a:rPr lang="en-US" sz="900" b="1" dirty="0"/>
              <a:t>Software</a:t>
            </a:r>
            <a:endParaRPr lang="it-IT" sz="900" b="1" dirty="0"/>
          </a:p>
          <a:p>
            <a:r>
              <a:rPr lang="en-US" sz="900" dirty="0"/>
              <a:t>• </a:t>
            </a:r>
            <a:r>
              <a:rPr lang="en-US" sz="900" dirty="0" smtClean="0"/>
              <a:t>Echo </a:t>
            </a:r>
            <a:r>
              <a:rPr lang="en-US" sz="900" dirty="0"/>
              <a:t>Wave II software (Windows XP/ 7 / 8  </a:t>
            </a:r>
          </a:p>
          <a:p>
            <a:r>
              <a:rPr lang="en-US" sz="900" dirty="0"/>
              <a:t>32-64 bit </a:t>
            </a:r>
            <a:endParaRPr lang="en-US" sz="900" dirty="0" smtClean="0"/>
          </a:p>
          <a:p>
            <a:r>
              <a:rPr lang="en-US" sz="900" dirty="0" smtClean="0"/>
              <a:t>• </a:t>
            </a:r>
            <a:r>
              <a:rPr lang="en-US" sz="900" dirty="0"/>
              <a:t>Free upgrade via the Internet</a:t>
            </a:r>
            <a:endParaRPr lang="it-IT" sz="900" dirty="0"/>
          </a:p>
          <a:p>
            <a:r>
              <a:rPr lang="en-US" sz="900" b="1" dirty="0" smtClean="0"/>
              <a:t> Power</a:t>
            </a:r>
            <a:endParaRPr lang="it-IT" sz="900" b="1" dirty="0"/>
          </a:p>
          <a:p>
            <a:r>
              <a:rPr lang="en-US" sz="900" dirty="0"/>
              <a:t>• 9</a:t>
            </a:r>
            <a:r>
              <a:rPr lang="en-US" sz="900" dirty="0" smtClean="0"/>
              <a:t>0~240 </a:t>
            </a:r>
            <a:r>
              <a:rPr lang="en-US" sz="900" dirty="0"/>
              <a:t>VAC, 50~60 Hz AD</a:t>
            </a:r>
            <a:endParaRPr lang="it-IT" sz="900" dirty="0"/>
          </a:p>
          <a:p>
            <a:r>
              <a:rPr lang="en-US" sz="900" b="1" dirty="0" smtClean="0"/>
              <a:t> Dimensions</a:t>
            </a:r>
            <a:r>
              <a:rPr lang="en-US" sz="900" b="1" dirty="0"/>
              <a:t>, weight</a:t>
            </a:r>
            <a:endParaRPr lang="it-IT" sz="900" b="1" dirty="0"/>
          </a:p>
          <a:p>
            <a:r>
              <a:rPr lang="en-US" sz="900" dirty="0"/>
              <a:t>• </a:t>
            </a:r>
            <a:r>
              <a:rPr lang="en-US" sz="900" dirty="0" smtClean="0"/>
              <a:t>31.5 </a:t>
            </a:r>
            <a:r>
              <a:rPr lang="en-US" sz="900" dirty="0"/>
              <a:t>cm (W) x </a:t>
            </a:r>
            <a:r>
              <a:rPr lang="en-US" sz="900" dirty="0" smtClean="0"/>
              <a:t>25 </a:t>
            </a:r>
            <a:r>
              <a:rPr lang="en-US" sz="900" dirty="0"/>
              <a:t>cm (L) x </a:t>
            </a:r>
            <a:r>
              <a:rPr lang="en-US" sz="900" dirty="0" smtClean="0"/>
              <a:t>3 cm </a:t>
            </a:r>
            <a:r>
              <a:rPr lang="en-US" sz="900" dirty="0"/>
              <a:t>(H</a:t>
            </a:r>
            <a:r>
              <a:rPr lang="en-US" sz="900" dirty="0" smtClean="0"/>
              <a:t>)-2.3 kg</a:t>
            </a:r>
            <a:endParaRPr lang="it-IT" sz="900" dirty="0" smtClean="0"/>
          </a:p>
          <a:p>
            <a:r>
              <a:rPr lang="en-US" sz="900" dirty="0" smtClean="0"/>
              <a:t/>
            </a:r>
            <a:br>
              <a:rPr lang="en-US" sz="900" dirty="0" smtClean="0"/>
            </a:br>
            <a:r>
              <a:rPr lang="en-US" sz="900" dirty="0" smtClean="0"/>
              <a:t> </a:t>
            </a:r>
          </a:p>
          <a:p>
            <a:endParaRPr lang="en-US" sz="900" dirty="0" smtClean="0"/>
          </a:p>
          <a:p>
            <a:endParaRPr lang="en-US" sz="900" dirty="0" smtClean="0"/>
          </a:p>
          <a:p>
            <a:r>
              <a:rPr lang="en-US" sz="900" b="1" dirty="0" smtClean="0"/>
              <a:t> </a:t>
            </a:r>
          </a:p>
          <a:p>
            <a:r>
              <a:rPr lang="en-US" sz="900" b="1" dirty="0" smtClean="0"/>
              <a:t>General measurements</a:t>
            </a:r>
            <a:endParaRPr lang="it-IT" sz="900" b="1" dirty="0" smtClean="0"/>
          </a:p>
          <a:p>
            <a:r>
              <a:rPr lang="en-US" sz="900" dirty="0" smtClean="0"/>
              <a:t>•</a:t>
            </a:r>
            <a:r>
              <a:rPr lang="en-US" sz="900" dirty="0"/>
              <a:t> </a:t>
            </a:r>
            <a:r>
              <a:rPr lang="en-US" sz="900" dirty="0" smtClean="0"/>
              <a:t>B-mode</a:t>
            </a:r>
            <a:r>
              <a:rPr lang="en-US" sz="900" dirty="0"/>
              <a:t>: distance, length, circumference, </a:t>
            </a:r>
            <a:r>
              <a:rPr lang="en-US" sz="900" dirty="0" smtClean="0"/>
              <a:t> area, volume</a:t>
            </a:r>
            <a:r>
              <a:rPr lang="en-US" sz="900" dirty="0"/>
              <a:t>, angle, stenosis %</a:t>
            </a:r>
            <a:endParaRPr lang="it-IT" sz="900" dirty="0"/>
          </a:p>
          <a:p>
            <a:r>
              <a:rPr lang="en-US" sz="900" dirty="0" smtClean="0"/>
              <a:t>• M-mode</a:t>
            </a:r>
            <a:r>
              <a:rPr lang="en-US" sz="900" dirty="0"/>
              <a:t>: distance, time, velocity, heart rate,     stenosis </a:t>
            </a:r>
            <a:r>
              <a:rPr lang="en-US" sz="900" dirty="0" smtClean="0"/>
              <a:t>%</a:t>
            </a:r>
          </a:p>
          <a:p>
            <a:r>
              <a:rPr lang="en-US" sz="900" dirty="0"/>
              <a:t>• </a:t>
            </a:r>
            <a:r>
              <a:rPr lang="en-US" sz="900" dirty="0" smtClean="0"/>
              <a:t>Spectral Doppler: </a:t>
            </a:r>
            <a:r>
              <a:rPr lang="en-US" sz="900" dirty="0" err="1" smtClean="0"/>
              <a:t>velocity,PG</a:t>
            </a:r>
            <a:r>
              <a:rPr lang="en-US" sz="900" dirty="0" smtClean="0"/>
              <a:t>, PI and etc.</a:t>
            </a:r>
          </a:p>
          <a:p>
            <a:r>
              <a:rPr lang="en-US" sz="900" dirty="0"/>
              <a:t>• </a:t>
            </a:r>
            <a:r>
              <a:rPr lang="en-US" sz="900" dirty="0" smtClean="0"/>
              <a:t>Automatic tracing and calculations in real-time, Freeze modes and on stored images</a:t>
            </a:r>
            <a:endParaRPr lang="en-US" sz="900" dirty="0"/>
          </a:p>
          <a:p>
            <a:r>
              <a:rPr lang="en-US" sz="900" b="1" dirty="0" smtClean="0"/>
              <a:t> Calculation </a:t>
            </a:r>
            <a:r>
              <a:rPr lang="en-US" sz="900" b="1" dirty="0"/>
              <a:t>packages</a:t>
            </a:r>
            <a:endParaRPr lang="it-IT" sz="900" b="1" dirty="0"/>
          </a:p>
          <a:p>
            <a:r>
              <a:rPr lang="en-US" sz="900" dirty="0"/>
              <a:t>• Human: obstetrics, gynecology, urology, </a:t>
            </a:r>
            <a:br>
              <a:rPr lang="en-US" sz="900" dirty="0"/>
            </a:br>
            <a:r>
              <a:rPr lang="en-US" sz="900" dirty="0"/>
              <a:t> </a:t>
            </a:r>
            <a:r>
              <a:rPr lang="en-US" sz="900" dirty="0" smtClean="0"/>
              <a:t>abdominal</a:t>
            </a:r>
            <a:r>
              <a:rPr lang="en-US" sz="900" dirty="0"/>
              <a:t>, endocrinology, vascular, cardiology</a:t>
            </a:r>
            <a:endParaRPr lang="it-IT" sz="900" dirty="0"/>
          </a:p>
          <a:p>
            <a:r>
              <a:rPr lang="en-US" sz="900" b="1" dirty="0" smtClean="0"/>
              <a:t> Functions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Mouse / trackball / keyboard operation</a:t>
            </a:r>
            <a:endParaRPr lang="it-IT" sz="900" dirty="0"/>
          </a:p>
          <a:p>
            <a:r>
              <a:rPr lang="en-US" sz="900" dirty="0" smtClean="0"/>
              <a:t>• Unlimited </a:t>
            </a:r>
            <a:r>
              <a:rPr lang="en-US" sz="900" dirty="0"/>
              <a:t>programmable presets for    clinically specific imaging</a:t>
            </a:r>
            <a:endParaRPr lang="it-IT" sz="900" dirty="0"/>
          </a:p>
          <a:p>
            <a:r>
              <a:rPr lang="en-US" sz="900" dirty="0"/>
              <a:t>• Multilanguage</a:t>
            </a:r>
            <a:endParaRPr lang="it-IT" sz="900" dirty="0"/>
          </a:p>
          <a:p>
            <a:r>
              <a:rPr lang="en-US" sz="900" dirty="0"/>
              <a:t>• Customizable user interface</a:t>
            </a:r>
            <a:endParaRPr lang="it-IT" sz="900" dirty="0"/>
          </a:p>
          <a:p>
            <a:r>
              <a:rPr lang="en-US" sz="900" dirty="0"/>
              <a:t>• Printing to system printer</a:t>
            </a:r>
            <a:endParaRPr lang="it-IT" sz="900" dirty="0"/>
          </a:p>
          <a:p>
            <a:r>
              <a:rPr lang="en-US" sz="900" dirty="0"/>
              <a:t> </a:t>
            </a:r>
            <a:r>
              <a:rPr lang="en-US" sz="900" b="1" dirty="0"/>
              <a:t>Cine loop and image store</a:t>
            </a:r>
            <a:endParaRPr lang="it-IT" sz="900" b="1" dirty="0"/>
          </a:p>
          <a:p>
            <a:r>
              <a:rPr lang="en-US" sz="900" dirty="0" smtClean="0"/>
              <a:t>• </a:t>
            </a:r>
            <a:r>
              <a:rPr lang="en-US" sz="900" dirty="0"/>
              <a:t>Recording thousands of </a:t>
            </a:r>
            <a:r>
              <a:rPr lang="en-US" sz="900" dirty="0" smtClean="0"/>
              <a:t>frames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/>
              <a:t>Storing ultrasound video file to a disk</a:t>
            </a:r>
            <a:endParaRPr lang="it-IT" sz="900" dirty="0"/>
          </a:p>
          <a:p>
            <a:r>
              <a:rPr lang="en-US" sz="900" dirty="0"/>
              <a:t>• Loading ultrasound video file from a disk</a:t>
            </a:r>
            <a:endParaRPr lang="it-IT" sz="900" dirty="0"/>
          </a:p>
          <a:p>
            <a:r>
              <a:rPr lang="en-US" sz="900" dirty="0"/>
              <a:t>• Review, processing  and measurements </a:t>
            </a:r>
            <a:r>
              <a:rPr lang="en-US" sz="900" dirty="0" smtClean="0"/>
              <a:t>available on stored </a:t>
            </a:r>
            <a:r>
              <a:rPr lang="en-US" sz="900" dirty="0"/>
              <a:t>images and cine loops</a:t>
            </a:r>
            <a:endParaRPr lang="it-IT" sz="900" dirty="0"/>
          </a:p>
          <a:p>
            <a:r>
              <a:rPr lang="en-US" sz="900" dirty="0"/>
              <a:t>• AVI, JPG, DICOM and other popular formats </a:t>
            </a:r>
            <a:r>
              <a:rPr lang="en-US" sz="900" dirty="0" smtClean="0"/>
              <a:t>                 support </a:t>
            </a:r>
          </a:p>
          <a:p>
            <a:r>
              <a:rPr lang="en-US" sz="900" dirty="0"/>
              <a:t>• </a:t>
            </a:r>
            <a:r>
              <a:rPr lang="en-US" sz="900" dirty="0" smtClean="0"/>
              <a:t>Raw </a:t>
            </a:r>
            <a:r>
              <a:rPr lang="en-US" sz="900" dirty="0"/>
              <a:t>data images and </a:t>
            </a:r>
            <a:r>
              <a:rPr lang="en-US" sz="900" dirty="0" smtClean="0"/>
              <a:t>video</a:t>
            </a:r>
            <a:endParaRPr lang="it-IT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578" y="305907"/>
            <a:ext cx="2022222" cy="18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677602" y="647110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GENERAL SPECIFICATIONS</a:t>
            </a:r>
            <a:endParaRPr lang="it-IT" sz="11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763688" y="-157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smtClean="0"/>
              <a:t>LS 64 -</a:t>
            </a:r>
            <a:endParaRPr lang="it-IT" sz="2600" b="1" i="1" dirty="0"/>
          </a:p>
        </p:txBody>
      </p:sp>
      <p:pic>
        <p:nvPicPr>
          <p:cNvPr id="26" name="Immagin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383255"/>
            <a:ext cx="1632099" cy="104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231689"/>
            <a:ext cx="1649073" cy="10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00" y="2231689"/>
            <a:ext cx="1643629" cy="10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529" y="3380404"/>
            <a:ext cx="1642570" cy="10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1" y="4914746"/>
            <a:ext cx="2607345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ttangolo 49"/>
          <p:cNvSpPr/>
          <p:nvPr/>
        </p:nvSpPr>
        <p:spPr>
          <a:xfrm>
            <a:off x="128354" y="4741111"/>
            <a:ext cx="69923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PV6.5/10/64D</a:t>
            </a:r>
            <a:endParaRPr lang="it-IT" sz="700" dirty="0"/>
          </a:p>
        </p:txBody>
      </p:sp>
      <p:sp>
        <p:nvSpPr>
          <p:cNvPr id="51" name="Rettangolo 50"/>
          <p:cNvSpPr/>
          <p:nvPr/>
        </p:nvSpPr>
        <p:spPr>
          <a:xfrm>
            <a:off x="1045173" y="4741112"/>
            <a:ext cx="64953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C3.5/20/64D</a:t>
            </a:r>
            <a:endParaRPr lang="it-IT" sz="700" dirty="0"/>
          </a:p>
        </p:txBody>
      </p:sp>
      <p:sp>
        <p:nvSpPr>
          <p:cNvPr id="55" name="Rettangolo 54"/>
          <p:cNvSpPr/>
          <p:nvPr/>
        </p:nvSpPr>
        <p:spPr>
          <a:xfrm>
            <a:off x="1907704" y="4741113"/>
            <a:ext cx="67037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C3.5/60/64D </a:t>
            </a:r>
            <a:endParaRPr lang="it-IT" sz="700" dirty="0"/>
          </a:p>
        </p:txBody>
      </p:sp>
      <p:sp>
        <p:nvSpPr>
          <p:cNvPr id="56" name="Rettangolo 55"/>
          <p:cNvSpPr/>
          <p:nvPr/>
        </p:nvSpPr>
        <p:spPr>
          <a:xfrm>
            <a:off x="137782" y="5587085"/>
            <a:ext cx="71205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LV7.5/65/64D </a:t>
            </a:r>
            <a:endParaRPr lang="it-IT" sz="700" dirty="0"/>
          </a:p>
        </p:txBody>
      </p:sp>
      <p:sp>
        <p:nvSpPr>
          <p:cNvPr id="77" name="Rettangolo 76"/>
          <p:cNvSpPr/>
          <p:nvPr/>
        </p:nvSpPr>
        <p:spPr>
          <a:xfrm>
            <a:off x="1046825" y="5587084"/>
            <a:ext cx="71686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HL9.0/40/64D </a:t>
            </a:r>
            <a:endParaRPr lang="it-IT" sz="700" dirty="0"/>
          </a:p>
        </p:txBody>
      </p:sp>
      <p:sp>
        <p:nvSpPr>
          <p:cNvPr id="60" name="Rettangolo 59"/>
          <p:cNvSpPr/>
          <p:nvPr/>
        </p:nvSpPr>
        <p:spPr>
          <a:xfrm>
            <a:off x="1863057" y="5587083"/>
            <a:ext cx="69281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EC6.5/10/64D</a:t>
            </a:r>
            <a:endParaRPr lang="it-IT" sz="700" dirty="0"/>
          </a:p>
        </p:txBody>
      </p:sp>
      <p:sp>
        <p:nvSpPr>
          <p:cNvPr id="61" name="Rettangolo 60"/>
          <p:cNvSpPr/>
          <p:nvPr/>
        </p:nvSpPr>
        <p:spPr>
          <a:xfrm>
            <a:off x="4242446" y="836712"/>
            <a:ext cx="4650034" cy="40044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uppo 31"/>
          <p:cNvGrpSpPr/>
          <p:nvPr/>
        </p:nvGrpSpPr>
        <p:grpSpPr>
          <a:xfrm>
            <a:off x="2987825" y="4937393"/>
            <a:ext cx="6768751" cy="1731967"/>
            <a:chOff x="2843808" y="4649361"/>
            <a:chExt cx="6768751" cy="1731967"/>
          </a:xfrm>
        </p:grpSpPr>
        <p:grpSp>
          <p:nvGrpSpPr>
            <p:cNvPr id="33" name="Gruppo 32"/>
            <p:cNvGrpSpPr/>
            <p:nvPr/>
          </p:nvGrpSpPr>
          <p:grpSpPr>
            <a:xfrm>
              <a:off x="2843808" y="4649361"/>
              <a:ext cx="6768751" cy="1731967"/>
              <a:chOff x="3059832" y="4751566"/>
              <a:chExt cx="6768751" cy="1731967"/>
            </a:xfrm>
          </p:grpSpPr>
          <p:sp>
            <p:nvSpPr>
              <p:cNvPr id="35" name="Rectangle 3"/>
              <p:cNvSpPr>
                <a:spLocks noChangeArrowheads="1"/>
              </p:cNvSpPr>
              <p:nvPr/>
            </p:nvSpPr>
            <p:spPr bwMode="auto">
              <a:xfrm>
                <a:off x="3203848" y="5960313"/>
                <a:ext cx="6624735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HL9.0/40/64D-3	 </a:t>
                </a:r>
                <a:r>
                  <a:rPr kumimoji="0" lang="en-US" altLang="it-IT" sz="10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5.0-10.0    	  Linear 40 mm	         39 mm</a:t>
                </a:r>
                <a:r>
                  <a:rPr lang="en-US" altLang="it-IT" sz="1000" dirty="0">
                    <a:solidFill>
                      <a:srgbClr val="000000"/>
                    </a:solidFill>
                    <a:ea typeface="Times New Roman" pitchFamily="18" charset="0"/>
                  </a:rPr>
                  <a:t> </a:t>
                </a:r>
                <a:r>
                  <a:rPr lang="en-US" altLang="it-IT" sz="10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   Small Parts, </a:t>
                </a:r>
                <a:r>
                  <a:rPr kumimoji="0" lang="en-US" altLang="it-IT" sz="1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Vasc</a:t>
                </a:r>
                <a:r>
                  <a:rPr kumimoji="0" lang="en-US" altLang="it-IT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., MSK, Pediatrics   </a:t>
                </a:r>
                <a:endParaRPr kumimoji="0" lang="it-IT" alt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6" name="Gruppo 35"/>
              <p:cNvGrpSpPr/>
              <p:nvPr/>
            </p:nvGrpSpPr>
            <p:grpSpPr>
              <a:xfrm>
                <a:off x="3059832" y="4751566"/>
                <a:ext cx="6084168" cy="1690156"/>
                <a:chOff x="3059832" y="4751566"/>
                <a:chExt cx="6084168" cy="1690156"/>
              </a:xfrm>
            </p:grpSpPr>
            <p:sp>
              <p:nvSpPr>
                <p:cNvPr id="38" name="Rettangolo 37"/>
                <p:cNvSpPr/>
                <p:nvPr/>
              </p:nvSpPr>
              <p:spPr>
                <a:xfrm>
                  <a:off x="3402124" y="5003884"/>
                  <a:ext cx="498630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900" b="1" dirty="0"/>
                    <a:t>Type                      </a:t>
                  </a:r>
                  <a:r>
                    <a:rPr lang="en-US" sz="900" b="1" dirty="0" smtClean="0"/>
                    <a:t>Frequency	Scanning</a:t>
                  </a:r>
                  <a:r>
                    <a:rPr lang="en-US" sz="900" b="1" dirty="0"/>
                    <a:t>	Field of View	           </a:t>
                  </a:r>
                  <a:r>
                    <a:rPr lang="en-US" sz="900" b="1" dirty="0" smtClean="0"/>
                    <a:t>     </a:t>
                  </a:r>
                  <a:r>
                    <a:rPr lang="en-US" sz="900" b="1" dirty="0"/>
                    <a:t>Applications</a:t>
                  </a:r>
                  <a:endParaRPr lang="it-IT" sz="900" b="1" dirty="0"/>
                </a:p>
                <a:p>
                  <a:r>
                    <a:rPr lang="en-US" sz="900" b="1" dirty="0"/>
                    <a:t>                               </a:t>
                  </a:r>
                  <a:r>
                    <a:rPr lang="en-US" sz="900" b="1" dirty="0" smtClean="0"/>
                    <a:t>   </a:t>
                  </a:r>
                  <a:r>
                    <a:rPr lang="en-US" sz="900" b="1" dirty="0"/>
                    <a:t>(MHz)	 Method	 Degree/mm</a:t>
                  </a:r>
                  <a:endParaRPr lang="it-IT" sz="900" b="1" dirty="0"/>
                </a:p>
              </p:txBody>
            </p:sp>
            <p:sp>
              <p:nvSpPr>
                <p:cNvPr id="39" name="Rectangle 24"/>
                <p:cNvSpPr>
                  <a:spLocks noChangeArrowheads="1"/>
                </p:cNvSpPr>
                <p:nvPr/>
              </p:nvSpPr>
              <p:spPr bwMode="auto">
                <a:xfrm>
                  <a:off x="3203848" y="5373216"/>
                  <a:ext cx="5940152" cy="723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>
                    <a:tabLst>
                      <a:tab pos="1441450" algn="l"/>
                      <a:tab pos="2432050" algn="l"/>
                      <a:tab pos="3724275" algn="l"/>
                      <a:tab pos="4481513" algn="l"/>
                    </a:tabLst>
                  </a:pP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C3.5/20/64D         2.0-4.0              Convex R20              104</a:t>
                  </a:r>
                  <a:r>
                    <a:rPr lang="en-US" altLang="it-IT" sz="1000" dirty="0">
                      <a:solidFill>
                        <a:srgbClr val="000000"/>
                      </a:solidFill>
                      <a:ea typeface="Times New Roman" pitchFamily="18" charset="0"/>
                    </a:rPr>
                    <a:t>°	     </a:t>
                  </a:r>
                  <a:r>
                    <a:rPr lang="en-US" altLang="it-IT" sz="10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   </a:t>
                  </a:r>
                  <a:r>
                    <a:rPr lang="en-US" altLang="it-IT" sz="1000" dirty="0">
                      <a:solidFill>
                        <a:srgbClr val="000000"/>
                      </a:solidFill>
                      <a:ea typeface="Times New Roman" pitchFamily="18" charset="0"/>
                    </a:rPr>
                    <a:t>Abdominal, Cardiac</a:t>
                  </a:r>
                  <a:endParaRPr lang="it-IT" altLang="it-IT" sz="8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C3.5/60/64D         2.0-5.0              Convex R60              </a:t>
                  </a:r>
                  <a:r>
                    <a:rPr kumimoji="0" lang="en-US" altLang="it-IT" sz="1000" b="0" i="0" u="none" strike="noStrike" cap="none" normalizeH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59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°                Abdominal, ./Ob., Pediatrics   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PV6.5/10/64D       5.0-8.0              Convex R10              156°	  Small Parts, Vascular, Veterinary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Times New Roman" pitchFamily="18" charset="0"/>
                      <a:cs typeface="Times New Roman" pitchFamily="18" charset="0"/>
                    </a:rPr>
                    <a:t>	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</a:t>
                  </a:r>
                  <a:endParaRPr kumimoji="0" lang="en-US" altLang="it-IT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CasellaDiTesto 39"/>
                <p:cNvSpPr txBox="1"/>
                <p:nvPr/>
              </p:nvSpPr>
              <p:spPr>
                <a:xfrm>
                  <a:off x="5724266" y="4751566"/>
                  <a:ext cx="64793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i="1" dirty="0" smtClean="0"/>
                    <a:t>PROBES</a:t>
                  </a:r>
                  <a:endParaRPr lang="it-IT" sz="1100" dirty="0"/>
                </a:p>
              </p:txBody>
            </p:sp>
            <p:cxnSp>
              <p:nvCxnSpPr>
                <p:cNvPr id="41" name="Connettore 1 40"/>
                <p:cNvCxnSpPr/>
                <p:nvPr/>
              </p:nvCxnSpPr>
              <p:spPr>
                <a:xfrm>
                  <a:off x="3059832" y="5373216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ttore 1 41"/>
                <p:cNvCxnSpPr/>
                <p:nvPr/>
              </p:nvCxnSpPr>
              <p:spPr>
                <a:xfrm>
                  <a:off x="3059832" y="5949280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1 43"/>
                <p:cNvCxnSpPr/>
                <p:nvPr/>
              </p:nvCxnSpPr>
              <p:spPr>
                <a:xfrm>
                  <a:off x="3059832" y="6195501"/>
                  <a:ext cx="597666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Rettangolo 44"/>
                <p:cNvSpPr/>
                <p:nvPr/>
              </p:nvSpPr>
              <p:spPr>
                <a:xfrm>
                  <a:off x="3203848" y="6195501"/>
                  <a:ext cx="583264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EC6.5/10/64D-3    5.0-8.0   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	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Convex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R10 	          </a:t>
                  </a:r>
                  <a:r>
                    <a:rPr lang="en-US" sz="10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147°              </a:t>
                  </a:r>
                  <a:r>
                    <a:rPr lang="en-US" sz="1000" dirty="0" err="1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Transvaginal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, </a:t>
                  </a:r>
                  <a:r>
                    <a:rPr lang="en-US" sz="1000" dirty="0" err="1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Transrectal</a:t>
                  </a:r>
                  <a:r>
                    <a:rPr lang="en-US" sz="10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endParaRPr lang="it-IT" sz="1000" dirty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4" name="Rettangolo 33"/>
            <p:cNvSpPr/>
            <p:nvPr/>
          </p:nvSpPr>
          <p:spPr>
            <a:xfrm>
              <a:off x="2843808" y="4841139"/>
              <a:ext cx="5976664" cy="149837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7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1" y="4941168"/>
            <a:ext cx="2607345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4242446" y="692696"/>
            <a:ext cx="4722042" cy="480131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900" b="1" dirty="0" smtClean="0"/>
              <a:t> </a:t>
            </a:r>
            <a:r>
              <a:rPr lang="en-US" sz="900" b="1" dirty="0"/>
              <a:t>Applications </a:t>
            </a:r>
            <a:endParaRPr lang="it-IT" sz="900" b="1" dirty="0"/>
          </a:p>
          <a:p>
            <a:r>
              <a:rPr lang="en-US" sz="900" dirty="0"/>
              <a:t>• Abdomen, OB/</a:t>
            </a:r>
            <a:r>
              <a:rPr lang="en-US" sz="900" dirty="0" err="1"/>
              <a:t>Gyn</a:t>
            </a:r>
            <a:r>
              <a:rPr lang="en-US" sz="900" dirty="0"/>
              <a:t>, urology, </a:t>
            </a:r>
            <a:r>
              <a:rPr lang="en-US" sz="900" dirty="0" err="1"/>
              <a:t>andrology</a:t>
            </a:r>
            <a:r>
              <a:rPr lang="en-US" sz="900" dirty="0"/>
              <a:t>, </a:t>
            </a:r>
          </a:p>
          <a:p>
            <a:r>
              <a:rPr lang="en-US" sz="900" dirty="0"/>
              <a:t>   vascular, muscle-skeletal, surgery, cardiology </a:t>
            </a:r>
            <a:endParaRPr lang="it-IT" sz="900" dirty="0"/>
          </a:p>
          <a:p>
            <a:r>
              <a:rPr lang="en-US" sz="900" dirty="0"/>
              <a:t>   primary care, vascular access, anesthesia 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/>
              <a:t>Imaging Modes </a:t>
            </a:r>
            <a:endParaRPr lang="it-IT" sz="900" b="1" dirty="0"/>
          </a:p>
          <a:p>
            <a:r>
              <a:rPr lang="en-US" sz="900" dirty="0"/>
              <a:t>• B, 2B, 4B, BM, M, Zoom, THI, B-Steer, </a:t>
            </a:r>
          </a:p>
          <a:p>
            <a:r>
              <a:rPr lang="en-US" sz="900" dirty="0"/>
              <a:t>compound, trapezoid </a:t>
            </a:r>
          </a:p>
          <a:p>
            <a:r>
              <a:rPr lang="en-US" sz="900" dirty="0"/>
              <a:t>• Color Doppler, Power/Directional power, </a:t>
            </a:r>
            <a:br>
              <a:rPr lang="en-US" sz="900" dirty="0"/>
            </a:br>
            <a:r>
              <a:rPr lang="en-US" sz="900" dirty="0"/>
              <a:t>   Spectral Doppler, Duplex, Triplex, HPRF</a:t>
            </a:r>
            <a:endParaRPr lang="it-IT" sz="900" dirty="0"/>
          </a:p>
          <a:p>
            <a:r>
              <a:rPr lang="en-US" sz="900" dirty="0"/>
              <a:t>• Thumbnails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/>
              <a:t>Transducers</a:t>
            </a:r>
            <a:endParaRPr lang="it-IT" sz="900" b="1" dirty="0"/>
          </a:p>
          <a:p>
            <a:r>
              <a:rPr lang="en-US" sz="900" dirty="0"/>
              <a:t>• Linear, Convex, </a:t>
            </a:r>
            <a:r>
              <a:rPr lang="en-US" sz="900" dirty="0" err="1"/>
              <a:t>Intracavitary</a:t>
            </a:r>
            <a:r>
              <a:rPr lang="en-US" sz="900" dirty="0"/>
              <a:t> </a:t>
            </a:r>
            <a:r>
              <a:rPr lang="en-US" sz="900" dirty="0" smtClean="0"/>
              <a:t>probes </a:t>
            </a:r>
            <a:endParaRPr lang="it-IT" sz="900" dirty="0"/>
          </a:p>
          <a:p>
            <a:r>
              <a:rPr lang="en-US" sz="900" dirty="0"/>
              <a:t>• Frequency range 2 &gt; 15 MHz</a:t>
            </a:r>
            <a:endParaRPr lang="it-IT" sz="900" dirty="0"/>
          </a:p>
          <a:p>
            <a:r>
              <a:rPr lang="en-US" sz="900" dirty="0"/>
              <a:t>• </a:t>
            </a:r>
            <a:r>
              <a:rPr lang="en-US" sz="900" dirty="0" err="1"/>
              <a:t>Multifrequency</a:t>
            </a:r>
            <a:r>
              <a:rPr lang="en-US" sz="900" dirty="0" smtClean="0"/>
              <a:t>, wide </a:t>
            </a:r>
            <a:r>
              <a:rPr lang="en-US" sz="900" dirty="0"/>
              <a:t>bandwidth,</a:t>
            </a:r>
            <a:endParaRPr lang="it-IT" sz="900" dirty="0"/>
          </a:p>
          <a:p>
            <a:r>
              <a:rPr lang="en-US" sz="900" dirty="0"/>
              <a:t>• Automatic transducer recognition</a:t>
            </a:r>
          </a:p>
          <a:p>
            <a:r>
              <a:rPr lang="en-US" sz="900" dirty="0"/>
              <a:t>System architecture</a:t>
            </a:r>
            <a:endParaRPr lang="it-IT" sz="900" dirty="0"/>
          </a:p>
          <a:p>
            <a:r>
              <a:rPr lang="en-US" sz="900" dirty="0"/>
              <a:t>• PC-based software driven architecture,</a:t>
            </a:r>
            <a:endParaRPr lang="it-IT" sz="900" dirty="0"/>
          </a:p>
          <a:p>
            <a:r>
              <a:rPr lang="en-US" sz="900" dirty="0"/>
              <a:t>  USB connection to PC</a:t>
            </a:r>
            <a:endParaRPr lang="it-IT" sz="900" dirty="0"/>
          </a:p>
          <a:p>
            <a:r>
              <a:rPr lang="en-US" sz="900" dirty="0"/>
              <a:t>• High-speed software image processing</a:t>
            </a:r>
            <a:endParaRPr lang="it-IT" sz="900" dirty="0"/>
          </a:p>
          <a:p>
            <a:r>
              <a:rPr lang="en-US" sz="900" dirty="0" smtClean="0"/>
              <a:t>• </a:t>
            </a:r>
            <a:r>
              <a:rPr lang="en-US" sz="900" dirty="0" err="1" smtClean="0"/>
              <a:t>NeatView</a:t>
            </a:r>
            <a:r>
              <a:rPr lang="en-US" sz="900" dirty="0" smtClean="0"/>
              <a:t> speckle reduction imaging</a:t>
            </a:r>
            <a:endParaRPr lang="it-IT" sz="900" dirty="0" smtClean="0"/>
          </a:p>
          <a:p>
            <a:r>
              <a:rPr lang="en-US" sz="900" dirty="0" smtClean="0"/>
              <a:t> </a:t>
            </a:r>
            <a:r>
              <a:rPr lang="en-US" sz="900" b="1" dirty="0"/>
              <a:t>Ultrasound Software</a:t>
            </a:r>
            <a:endParaRPr lang="it-IT" sz="900" b="1" dirty="0"/>
          </a:p>
          <a:p>
            <a:r>
              <a:rPr lang="en-US" sz="900" dirty="0"/>
              <a:t>• Echo Wave II software (Windows XP/ 7 / 8  </a:t>
            </a:r>
          </a:p>
          <a:p>
            <a:r>
              <a:rPr lang="en-US" sz="900" dirty="0"/>
              <a:t>32-64 bit </a:t>
            </a:r>
          </a:p>
          <a:p>
            <a:r>
              <a:rPr lang="en-US" sz="900" dirty="0" smtClean="0"/>
              <a:t>• </a:t>
            </a:r>
            <a:r>
              <a:rPr lang="en-US" sz="900" dirty="0"/>
              <a:t>Free upgrade via the Internet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/>
              <a:t>Power</a:t>
            </a:r>
            <a:endParaRPr lang="it-IT" sz="900" b="1" dirty="0"/>
          </a:p>
          <a:p>
            <a:r>
              <a:rPr lang="en-US" sz="900" dirty="0"/>
              <a:t>• 100~240 VAC, 50~60 Hz AD, 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/>
              <a:t>Dimensions, weight</a:t>
            </a:r>
            <a:endParaRPr lang="it-IT" sz="900" b="1" dirty="0"/>
          </a:p>
          <a:p>
            <a:r>
              <a:rPr lang="en-US" sz="900" dirty="0"/>
              <a:t>• 21.5cm (L) x 16.5 cm (W) x4.5 cm (H)-1.3 kg</a:t>
            </a:r>
            <a:endParaRPr lang="it-IT" sz="900" dirty="0"/>
          </a:p>
          <a:p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> </a:t>
            </a:r>
          </a:p>
          <a:p>
            <a:endParaRPr lang="en-US" sz="900" dirty="0"/>
          </a:p>
          <a:p>
            <a:endParaRPr lang="en-US" sz="900" dirty="0"/>
          </a:p>
          <a:p>
            <a:r>
              <a:rPr lang="en-US" sz="900" dirty="0"/>
              <a:t> </a:t>
            </a:r>
          </a:p>
          <a:p>
            <a:endParaRPr lang="en-US" sz="900" dirty="0"/>
          </a:p>
          <a:p>
            <a:r>
              <a:rPr lang="en-US" sz="900" b="1" dirty="0" smtClean="0"/>
              <a:t>General </a:t>
            </a:r>
            <a:r>
              <a:rPr lang="en-US" sz="900" b="1" dirty="0"/>
              <a:t>measurements</a:t>
            </a:r>
            <a:endParaRPr lang="it-IT" sz="900" b="1" dirty="0"/>
          </a:p>
          <a:p>
            <a:r>
              <a:rPr lang="en-US" sz="900" dirty="0"/>
              <a:t>• B-mode: distance, length, circumference,  area, volume, angle, stenosis %</a:t>
            </a:r>
            <a:endParaRPr lang="it-IT" sz="900" dirty="0"/>
          </a:p>
          <a:p>
            <a:r>
              <a:rPr lang="en-US" sz="900" dirty="0"/>
              <a:t>• M-mode: distance, time, velocity, heart rate,     stenosis %</a:t>
            </a:r>
          </a:p>
          <a:p>
            <a:r>
              <a:rPr lang="en-US" sz="900" dirty="0"/>
              <a:t>• PW Spectral Doppler: </a:t>
            </a:r>
            <a:r>
              <a:rPr lang="en-US" sz="900" dirty="0" err="1"/>
              <a:t>velocity,PG</a:t>
            </a:r>
            <a:r>
              <a:rPr lang="en-US" sz="900" dirty="0"/>
              <a:t>, PI and etc.</a:t>
            </a:r>
          </a:p>
          <a:p>
            <a:r>
              <a:rPr lang="en-US" sz="900" dirty="0"/>
              <a:t>• PW Automatic tracing and calculations in real-time, Freeze modes and on stored images</a:t>
            </a:r>
          </a:p>
          <a:p>
            <a:r>
              <a:rPr lang="en-US" sz="900" dirty="0"/>
              <a:t> </a:t>
            </a:r>
            <a:r>
              <a:rPr lang="en-US" sz="900" b="1" dirty="0"/>
              <a:t>Calculation packages</a:t>
            </a:r>
            <a:endParaRPr lang="it-IT" sz="900" b="1" dirty="0"/>
          </a:p>
          <a:p>
            <a:r>
              <a:rPr lang="en-US" sz="900" dirty="0"/>
              <a:t>• Human: obstetrics, gynecology, urology, </a:t>
            </a:r>
            <a:br>
              <a:rPr lang="en-US" sz="900" dirty="0"/>
            </a:br>
            <a:r>
              <a:rPr lang="en-US" sz="900" dirty="0"/>
              <a:t> abdominal, endocrinology, vascular, cardiology</a:t>
            </a:r>
          </a:p>
          <a:p>
            <a:r>
              <a:rPr lang="it-IT" sz="900" dirty="0"/>
              <a:t> </a:t>
            </a:r>
            <a:r>
              <a:rPr lang="it-IT" sz="900" b="1" dirty="0"/>
              <a:t>Computer </a:t>
            </a:r>
            <a:r>
              <a:rPr lang="it-IT" sz="900" b="1" dirty="0" err="1"/>
              <a:t>Configuration</a:t>
            </a:r>
            <a:endParaRPr lang="it-IT" sz="900" b="1" dirty="0"/>
          </a:p>
          <a:p>
            <a:r>
              <a:rPr lang="en-US" sz="900" dirty="0"/>
              <a:t>• Desktop, notebook or tablet</a:t>
            </a:r>
            <a:endParaRPr lang="it-IT" sz="900" dirty="0"/>
          </a:p>
          <a:p>
            <a:r>
              <a:rPr lang="en-US" sz="900" dirty="0"/>
              <a:t>• CPU i3/i5/i7 1,8 GHz - 1 Gb RAM or better</a:t>
            </a:r>
            <a:endParaRPr lang="it-IT" sz="900" dirty="0"/>
          </a:p>
          <a:p>
            <a:r>
              <a:rPr lang="en-US" sz="900" dirty="0"/>
              <a:t>• O.S. Windows XP / Vista / 7 / 8  (32-64 bit)</a:t>
            </a:r>
            <a:endParaRPr lang="it-IT" sz="900" dirty="0"/>
          </a:p>
          <a:p>
            <a:r>
              <a:rPr lang="en-US" sz="900" dirty="0"/>
              <a:t> </a:t>
            </a:r>
            <a:r>
              <a:rPr lang="en-US" sz="900" b="1" dirty="0"/>
              <a:t>Functions</a:t>
            </a:r>
            <a:endParaRPr lang="it-IT" sz="900" b="1" dirty="0"/>
          </a:p>
          <a:p>
            <a:r>
              <a:rPr lang="en-US" sz="900" dirty="0"/>
              <a:t>• Mouse / trackball / keyboard operation</a:t>
            </a:r>
            <a:endParaRPr lang="it-IT" sz="900" dirty="0"/>
          </a:p>
          <a:p>
            <a:r>
              <a:rPr lang="en-US" sz="900" dirty="0"/>
              <a:t>• Unlimited programmable presets for    clinically specific imaging</a:t>
            </a:r>
            <a:endParaRPr lang="it-IT" sz="900" dirty="0"/>
          </a:p>
          <a:p>
            <a:r>
              <a:rPr lang="en-US" sz="900" dirty="0"/>
              <a:t>• Multilanguage</a:t>
            </a:r>
            <a:endParaRPr lang="it-IT" sz="900" dirty="0"/>
          </a:p>
          <a:p>
            <a:r>
              <a:rPr lang="en-US" sz="900" dirty="0"/>
              <a:t>• Customizable user interface</a:t>
            </a:r>
            <a:endParaRPr lang="it-IT" sz="900" dirty="0"/>
          </a:p>
          <a:p>
            <a:r>
              <a:rPr lang="en-US" sz="900" dirty="0"/>
              <a:t>• Printing to system printer</a:t>
            </a:r>
            <a:endParaRPr lang="it-IT" sz="900" dirty="0"/>
          </a:p>
          <a:p>
            <a:r>
              <a:rPr lang="en-US" sz="900" dirty="0"/>
              <a:t> </a:t>
            </a:r>
            <a:r>
              <a:rPr lang="en-US" sz="900" b="1" dirty="0"/>
              <a:t>Cine loop and image store</a:t>
            </a:r>
            <a:endParaRPr lang="it-IT" sz="900" b="1" dirty="0"/>
          </a:p>
          <a:p>
            <a:r>
              <a:rPr lang="en-US" sz="900" dirty="0"/>
              <a:t>• Recording thousands of frames</a:t>
            </a:r>
            <a:endParaRPr lang="it-IT" sz="900" dirty="0"/>
          </a:p>
          <a:p>
            <a:r>
              <a:rPr lang="en-US" sz="900" dirty="0"/>
              <a:t>• Storing ultrasound video file to a disk</a:t>
            </a:r>
            <a:endParaRPr lang="it-IT" sz="900" dirty="0"/>
          </a:p>
          <a:p>
            <a:r>
              <a:rPr lang="en-US" sz="900" dirty="0"/>
              <a:t>• Loading ultrasound video file from a disk</a:t>
            </a:r>
            <a:endParaRPr lang="it-IT" sz="900" dirty="0"/>
          </a:p>
          <a:p>
            <a:r>
              <a:rPr lang="en-US" sz="900" dirty="0"/>
              <a:t>• Review, processing  and measurements </a:t>
            </a:r>
            <a:r>
              <a:rPr lang="en-US" sz="900" dirty="0" smtClean="0"/>
              <a:t>available on stored </a:t>
            </a:r>
            <a:r>
              <a:rPr lang="en-US" sz="900" dirty="0"/>
              <a:t>images and cine loops</a:t>
            </a:r>
            <a:endParaRPr lang="it-IT" sz="900" dirty="0"/>
          </a:p>
          <a:p>
            <a:r>
              <a:rPr lang="en-US" sz="900" dirty="0"/>
              <a:t>• AVI, JPG, DICOM and other popular formats                  support - Raw data images and video</a:t>
            </a:r>
            <a:endParaRPr lang="it-IT" sz="9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43" y="550473"/>
            <a:ext cx="2899921" cy="15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677602" y="476672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GENERAL SPECIFICATIONS</a:t>
            </a:r>
            <a:endParaRPr lang="it-IT" sz="1100" dirty="0"/>
          </a:p>
        </p:txBody>
      </p:sp>
      <p:pic>
        <p:nvPicPr>
          <p:cNvPr id="26" name="Immagin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383255"/>
            <a:ext cx="1649073" cy="104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235232"/>
            <a:ext cx="1649073" cy="105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00" y="2235232"/>
            <a:ext cx="1643629" cy="105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607" y="3380404"/>
            <a:ext cx="1640414" cy="1056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ttangolo 49"/>
          <p:cNvSpPr/>
          <p:nvPr/>
        </p:nvSpPr>
        <p:spPr>
          <a:xfrm>
            <a:off x="128354" y="4741111"/>
            <a:ext cx="66717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MC10-5R10N</a:t>
            </a:r>
            <a:endParaRPr lang="it-IT" sz="700" dirty="0"/>
          </a:p>
        </p:txBody>
      </p:sp>
      <p:sp>
        <p:nvSpPr>
          <p:cNvPr id="51" name="Rettangolo 50"/>
          <p:cNvSpPr/>
          <p:nvPr/>
        </p:nvSpPr>
        <p:spPr>
          <a:xfrm>
            <a:off x="1045173" y="4741112"/>
            <a:ext cx="62228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MC4-2R20N</a:t>
            </a:r>
            <a:endParaRPr lang="it-IT" sz="700" dirty="0"/>
          </a:p>
        </p:txBody>
      </p:sp>
      <p:sp>
        <p:nvSpPr>
          <p:cNvPr id="55" name="Rettangolo 54"/>
          <p:cNvSpPr/>
          <p:nvPr/>
        </p:nvSpPr>
        <p:spPr>
          <a:xfrm>
            <a:off x="1989595" y="4741113"/>
            <a:ext cx="566181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C7-3R50N </a:t>
            </a:r>
            <a:endParaRPr lang="it-IT" sz="700" dirty="0"/>
          </a:p>
        </p:txBody>
      </p:sp>
      <p:sp>
        <p:nvSpPr>
          <p:cNvPr id="56" name="Rettangolo 55"/>
          <p:cNvSpPr/>
          <p:nvPr/>
        </p:nvSpPr>
        <p:spPr>
          <a:xfrm>
            <a:off x="179512" y="5587085"/>
            <a:ext cx="59182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L15-7L25N </a:t>
            </a:r>
            <a:endParaRPr lang="it-IT" sz="700" dirty="0"/>
          </a:p>
        </p:txBody>
      </p:sp>
      <p:sp>
        <p:nvSpPr>
          <p:cNvPr id="77" name="Rettangolo 76"/>
          <p:cNvSpPr/>
          <p:nvPr/>
        </p:nvSpPr>
        <p:spPr>
          <a:xfrm>
            <a:off x="1043746" y="5589240"/>
            <a:ext cx="59182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L12-5L40N </a:t>
            </a:r>
            <a:endParaRPr lang="it-IT" sz="700" dirty="0"/>
          </a:p>
        </p:txBody>
      </p:sp>
      <p:sp>
        <p:nvSpPr>
          <p:cNvPr id="60" name="Rettangolo 59"/>
          <p:cNvSpPr/>
          <p:nvPr/>
        </p:nvSpPr>
        <p:spPr>
          <a:xfrm>
            <a:off x="1979712" y="5587083"/>
            <a:ext cx="67358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MCV9-5R10N</a:t>
            </a:r>
            <a:endParaRPr lang="it-IT" sz="700" dirty="0"/>
          </a:p>
        </p:txBody>
      </p:sp>
      <p:sp>
        <p:nvSpPr>
          <p:cNvPr id="61" name="Rettangolo 60"/>
          <p:cNvSpPr/>
          <p:nvPr/>
        </p:nvSpPr>
        <p:spPr>
          <a:xfrm>
            <a:off x="4242446" y="692695"/>
            <a:ext cx="4650034" cy="42182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uppo 36"/>
          <p:cNvGrpSpPr/>
          <p:nvPr/>
        </p:nvGrpSpPr>
        <p:grpSpPr>
          <a:xfrm>
            <a:off x="3131840" y="4982979"/>
            <a:ext cx="6768752" cy="1974413"/>
            <a:chOff x="2843808" y="4675783"/>
            <a:chExt cx="6768752" cy="1974413"/>
          </a:xfrm>
        </p:grpSpPr>
        <p:grpSp>
          <p:nvGrpSpPr>
            <p:cNvPr id="43" name="Gruppo 42"/>
            <p:cNvGrpSpPr/>
            <p:nvPr/>
          </p:nvGrpSpPr>
          <p:grpSpPr>
            <a:xfrm>
              <a:off x="2843808" y="4675783"/>
              <a:ext cx="6768752" cy="1974413"/>
              <a:chOff x="3059832" y="4819799"/>
              <a:chExt cx="6768752" cy="1974413"/>
            </a:xfrm>
          </p:grpSpPr>
          <p:sp>
            <p:nvSpPr>
              <p:cNvPr id="47" name="Rectangle 3"/>
              <p:cNvSpPr>
                <a:spLocks noChangeArrowheads="1"/>
              </p:cNvSpPr>
              <p:nvPr/>
            </p:nvSpPr>
            <p:spPr bwMode="auto">
              <a:xfrm>
                <a:off x="3203849" y="5917049"/>
                <a:ext cx="6624735" cy="877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it-IT" sz="9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L12-5L40N-4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	 5.0-12.0   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                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Linear 40 mm	        39 mm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                  Small Parts, Vasc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ular, MSK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  </a:t>
                </a:r>
                <a:endParaRPr kumimoji="0" lang="it-IT" alt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eaLnBrk="0" hangingPunct="0"/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L12-5L60N               5.0-12.0                      Linear 60 mm              59 mm                      Small 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Parts, Vascular,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MSK</a:t>
                </a:r>
              </a:p>
              <a:p>
                <a:pPr eaLnBrk="0" hangingPunct="0"/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L15-7L25N               7.0/14.0                      Linear 25 mm              25 mm                      Small 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Parts,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Intraoperative</a:t>
                </a:r>
                <a:endParaRPr lang="en-US" altLang="it-IT" sz="8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eaLnBrk="0" hangingPunct="0"/>
                <a:endParaRPr lang="en-US" altLang="it-IT" sz="8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8" name="Gruppo 47"/>
              <p:cNvGrpSpPr/>
              <p:nvPr/>
            </p:nvGrpSpPr>
            <p:grpSpPr>
              <a:xfrm>
                <a:off x="3059832" y="4819799"/>
                <a:ext cx="6084168" cy="1799620"/>
                <a:chOff x="3059832" y="4819799"/>
                <a:chExt cx="6084168" cy="1799620"/>
              </a:xfrm>
            </p:grpSpPr>
            <p:sp>
              <p:nvSpPr>
                <p:cNvPr id="49" name="Rettangolo 48"/>
                <p:cNvSpPr/>
                <p:nvPr/>
              </p:nvSpPr>
              <p:spPr>
                <a:xfrm>
                  <a:off x="3402124" y="5003884"/>
                  <a:ext cx="4986300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b="1" dirty="0"/>
                    <a:t>Type                      </a:t>
                  </a:r>
                  <a:r>
                    <a:rPr lang="en-US" sz="800" b="1" dirty="0" smtClean="0"/>
                    <a:t>Frequency	Scanning</a:t>
                  </a:r>
                  <a:r>
                    <a:rPr lang="en-US" sz="800" b="1" dirty="0"/>
                    <a:t>	Field of View	           </a:t>
                  </a:r>
                  <a:r>
                    <a:rPr lang="en-US" sz="800" b="1" dirty="0" smtClean="0"/>
                    <a:t>      </a:t>
                  </a:r>
                  <a:r>
                    <a:rPr lang="en-US" sz="800" b="1" dirty="0"/>
                    <a:t>Applications</a:t>
                  </a:r>
                  <a:endParaRPr lang="it-IT" sz="800" b="1" dirty="0"/>
                </a:p>
                <a:p>
                  <a:r>
                    <a:rPr lang="en-US" sz="900" b="1" dirty="0"/>
                    <a:t>                              </a:t>
                  </a:r>
                  <a:r>
                    <a:rPr lang="en-US" sz="900" b="1" dirty="0" smtClean="0"/>
                    <a:t>(</a:t>
                  </a:r>
                  <a:r>
                    <a:rPr lang="en-US" sz="900" b="1" dirty="0"/>
                    <a:t>MHz)	</a:t>
                  </a:r>
                  <a:r>
                    <a:rPr lang="en-US" sz="900" b="1" dirty="0" smtClean="0"/>
                    <a:t>Method</a:t>
                  </a:r>
                  <a:r>
                    <a:rPr lang="en-US" sz="900" b="1" dirty="0"/>
                    <a:t>	</a:t>
                  </a:r>
                  <a:r>
                    <a:rPr lang="en-US" sz="900" b="1" dirty="0" smtClean="0"/>
                    <a:t>Degree/mm</a:t>
                  </a:r>
                  <a:endParaRPr lang="it-IT" sz="900" b="1" dirty="0"/>
                </a:p>
              </p:txBody>
            </p:sp>
            <p:sp>
              <p:nvSpPr>
                <p:cNvPr id="52" name="Rectangle 24"/>
                <p:cNvSpPr>
                  <a:spLocks noChangeArrowheads="1"/>
                </p:cNvSpPr>
                <p:nvPr/>
              </p:nvSpPr>
              <p:spPr bwMode="auto">
                <a:xfrm>
                  <a:off x="3203848" y="5354052"/>
                  <a:ext cx="5940152" cy="754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>
                    <a:tabLst>
                      <a:tab pos="1441450" algn="l"/>
                      <a:tab pos="2432050" algn="l"/>
                      <a:tab pos="3724275" algn="l"/>
                      <a:tab pos="4481513" algn="l"/>
                    </a:tabLst>
                  </a:pPr>
                  <a:r>
                    <a:rPr lang="en-US" altLang="it-IT" sz="8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C7-3R50N -2            3.0-7.0                         Convex R50                  70°</a:t>
                  </a:r>
                  <a:r>
                    <a:rPr lang="en-US" altLang="it-IT" sz="800" dirty="0">
                      <a:solidFill>
                        <a:srgbClr val="000000"/>
                      </a:solidFill>
                      <a:ea typeface="Times New Roman" pitchFamily="18" charset="0"/>
                    </a:rPr>
                    <a:t>	  </a:t>
                  </a:r>
                  <a:r>
                    <a:rPr lang="en-US" altLang="it-IT" sz="8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Abdominal, Ob./Gyn., Pediatrics</a:t>
                  </a:r>
                  <a:endParaRPr lang="it-IT" altLang="it-IT" sz="8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C5-2R60N                2.0-5.0                         Convex R60                  65°                    Abdominal, Ob./Gyn., Pediatrics   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MC10-5R10N           5.0-8.0                         Convex R10                156°	  Small Parts, Vascular, </a:t>
                  </a:r>
                  <a:r>
                    <a:rPr kumimoji="0" lang="it-IT" altLang="it-IT" sz="8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Pediatrics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MC4-2R20N             2.0-4.0                        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Convex</a:t>
                  </a: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 R20                104°                            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Abdominal</a:t>
                  </a: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,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Cardiology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            </a:t>
                  </a:r>
                  <a:endParaRPr kumimoji="0" lang="en-US" altLang="it-IT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CasellaDiTesto 52"/>
                <p:cNvSpPr txBox="1"/>
                <p:nvPr/>
              </p:nvSpPr>
              <p:spPr>
                <a:xfrm>
                  <a:off x="5796136" y="4819799"/>
                  <a:ext cx="6046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i="1" dirty="0" smtClean="0"/>
                    <a:t>PROBES</a:t>
                  </a:r>
                  <a:endParaRPr lang="it-IT" sz="1000" dirty="0"/>
                </a:p>
              </p:txBody>
            </p:sp>
            <p:cxnSp>
              <p:nvCxnSpPr>
                <p:cNvPr id="54" name="Connettore 1 53"/>
                <p:cNvCxnSpPr/>
                <p:nvPr/>
              </p:nvCxnSpPr>
              <p:spPr>
                <a:xfrm>
                  <a:off x="3059832" y="5373216"/>
                  <a:ext cx="58326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 flipV="1">
                  <a:off x="3059832" y="5917049"/>
                  <a:ext cx="5832648" cy="1306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1 57"/>
                <p:cNvCxnSpPr/>
                <p:nvPr/>
              </p:nvCxnSpPr>
              <p:spPr>
                <a:xfrm>
                  <a:off x="3059832" y="6403975"/>
                  <a:ext cx="58326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ttangolo 58"/>
                <p:cNvSpPr/>
                <p:nvPr/>
              </p:nvSpPr>
              <p:spPr>
                <a:xfrm>
                  <a:off x="3203848" y="6403975"/>
                  <a:ext cx="5688632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MCV9-5R10N          5.0-8.0   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	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Convex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R10 	         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147°             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    </a:t>
                  </a:r>
                  <a:r>
                    <a:rPr lang="en-US" sz="800" dirty="0" err="1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Transvaginal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, </a:t>
                  </a:r>
                  <a:r>
                    <a:rPr lang="en-US" sz="800" dirty="0" err="1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Transrectal</a:t>
                  </a:r>
                  <a:endParaRPr lang="en-US" sz="800" dirty="0" smtClean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6" name="Rettangolo 45"/>
            <p:cNvSpPr/>
            <p:nvPr/>
          </p:nvSpPr>
          <p:spPr>
            <a:xfrm>
              <a:off x="2843808" y="4869160"/>
              <a:ext cx="5832648" cy="1606243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pic>
        <p:nvPicPr>
          <p:cNvPr id="34" name="Picture 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1691680" y="4462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err="1" smtClean="0">
                <a:solidFill>
                  <a:srgbClr val="002060"/>
                </a:solidFill>
              </a:rPr>
              <a:t>Echo</a:t>
            </a:r>
            <a:r>
              <a:rPr lang="it-IT" sz="2000" b="1" i="1" dirty="0" smtClean="0">
                <a:solidFill>
                  <a:srgbClr val="002060"/>
                </a:solidFill>
              </a:rPr>
              <a:t> Color Doppler System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763688" y="-157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err="1" smtClean="0"/>
              <a:t>ClarUs</a:t>
            </a:r>
            <a:r>
              <a:rPr lang="it-IT" sz="2600" b="1" i="1" dirty="0" smtClean="0"/>
              <a:t> EXT-</a:t>
            </a:r>
            <a:endParaRPr lang="it-IT" sz="2600" b="1" i="1" dirty="0"/>
          </a:p>
        </p:txBody>
      </p:sp>
    </p:spTree>
    <p:extLst>
      <p:ext uri="{BB962C8B-B14F-4D97-AF65-F5344CB8AC3E}">
        <p14:creationId xmlns:p14="http://schemas.microsoft.com/office/powerpoint/2010/main" val="5193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91" y="4941168"/>
            <a:ext cx="2607345" cy="132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4242446" y="692696"/>
            <a:ext cx="4722042" cy="467820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900" b="1" dirty="0" smtClean="0"/>
              <a:t> </a:t>
            </a:r>
            <a:r>
              <a:rPr lang="en-US" sz="800" b="1" dirty="0" smtClean="0"/>
              <a:t>Applications </a:t>
            </a:r>
            <a:endParaRPr lang="it-IT" sz="800" b="1" dirty="0"/>
          </a:p>
          <a:p>
            <a:r>
              <a:rPr lang="en-US" sz="800" dirty="0"/>
              <a:t>• Abdomen, OB/</a:t>
            </a:r>
            <a:r>
              <a:rPr lang="en-US" sz="800" dirty="0" err="1"/>
              <a:t>Gyn</a:t>
            </a:r>
            <a:r>
              <a:rPr lang="en-US" sz="800" dirty="0"/>
              <a:t>, urology, </a:t>
            </a:r>
            <a:r>
              <a:rPr lang="en-US" sz="800" dirty="0" err="1"/>
              <a:t>andrology</a:t>
            </a:r>
            <a:r>
              <a:rPr lang="en-US" sz="800" dirty="0"/>
              <a:t>, </a:t>
            </a:r>
            <a:endParaRPr lang="en-US" sz="800" dirty="0" smtClean="0"/>
          </a:p>
          <a:p>
            <a:r>
              <a:rPr lang="en-US" sz="800" dirty="0"/>
              <a:t> </a:t>
            </a:r>
            <a:r>
              <a:rPr lang="en-US" sz="800" dirty="0" smtClean="0"/>
              <a:t>  vascular</a:t>
            </a:r>
            <a:r>
              <a:rPr lang="en-US" sz="800" dirty="0"/>
              <a:t>, muscle-skeletal, surgery, cardiology </a:t>
            </a:r>
            <a:endParaRPr lang="it-IT" sz="800" dirty="0"/>
          </a:p>
          <a:p>
            <a:r>
              <a:rPr lang="en-US" sz="800" dirty="0" smtClean="0"/>
              <a:t>   primary </a:t>
            </a:r>
            <a:r>
              <a:rPr lang="en-US" sz="800" dirty="0"/>
              <a:t>care, vascular access, anesthesia </a:t>
            </a:r>
            <a:endParaRPr lang="it-IT" sz="800" dirty="0"/>
          </a:p>
          <a:p>
            <a:r>
              <a:rPr lang="en-US" sz="800" b="1" dirty="0" smtClean="0"/>
              <a:t> Imaging Modes </a:t>
            </a:r>
            <a:endParaRPr lang="it-IT" sz="800" b="1" dirty="0"/>
          </a:p>
          <a:p>
            <a:r>
              <a:rPr lang="en-US" sz="800" dirty="0"/>
              <a:t>• B, 2B, 4B, BM, M, Zoom</a:t>
            </a:r>
            <a:r>
              <a:rPr lang="en-US" sz="800" dirty="0" smtClean="0"/>
              <a:t>, THI, B-Steer, </a:t>
            </a:r>
          </a:p>
          <a:p>
            <a:r>
              <a:rPr lang="en-US" sz="800" dirty="0" smtClean="0"/>
              <a:t>compound, trapezoid </a:t>
            </a:r>
            <a:endParaRPr lang="en-US" sz="800" dirty="0"/>
          </a:p>
          <a:p>
            <a:r>
              <a:rPr lang="en-US" sz="800" dirty="0"/>
              <a:t>• Color Doppler, </a:t>
            </a:r>
            <a:r>
              <a:rPr lang="en-US" sz="800" dirty="0" err="1" smtClean="0"/>
              <a:t>PowerDoppler</a:t>
            </a:r>
            <a:r>
              <a:rPr lang="en-US" sz="800" dirty="0" smtClean="0"/>
              <a:t>, Directional Power Doppler,  PW-CW Spectral </a:t>
            </a:r>
            <a:r>
              <a:rPr lang="en-US" sz="800" dirty="0"/>
              <a:t>Doppler, Duplex, Triplex, HPRF</a:t>
            </a:r>
            <a:endParaRPr lang="it-IT" sz="800" dirty="0"/>
          </a:p>
          <a:p>
            <a:r>
              <a:rPr lang="en-US" sz="800" dirty="0" smtClean="0"/>
              <a:t>• 3D View, Panoramic View (Optional)</a:t>
            </a:r>
            <a:endParaRPr lang="it-IT" sz="800" dirty="0"/>
          </a:p>
          <a:p>
            <a:r>
              <a:rPr lang="en-US" sz="800" b="1" dirty="0" smtClean="0"/>
              <a:t> Transducers</a:t>
            </a:r>
            <a:endParaRPr lang="it-IT" sz="800" b="1" dirty="0"/>
          </a:p>
          <a:p>
            <a:r>
              <a:rPr lang="en-US" sz="800" dirty="0"/>
              <a:t>• Linear, Convex, </a:t>
            </a:r>
            <a:r>
              <a:rPr lang="en-US" sz="800" dirty="0" smtClean="0"/>
              <a:t>Sector Phased Array ,         </a:t>
            </a:r>
            <a:r>
              <a:rPr lang="en-US" sz="800" dirty="0" err="1" smtClean="0"/>
              <a:t>Intracavitary</a:t>
            </a:r>
            <a:r>
              <a:rPr lang="en-US" sz="800" dirty="0" smtClean="0"/>
              <a:t> probes</a:t>
            </a:r>
            <a:endParaRPr lang="it-IT" sz="800" dirty="0"/>
          </a:p>
          <a:p>
            <a:r>
              <a:rPr lang="en-US" sz="800" dirty="0"/>
              <a:t>• Frequency range </a:t>
            </a:r>
            <a:r>
              <a:rPr lang="en-US" sz="800" dirty="0" smtClean="0"/>
              <a:t> 1.8 </a:t>
            </a:r>
            <a:r>
              <a:rPr lang="en-US" sz="800" dirty="0"/>
              <a:t>&gt; </a:t>
            </a:r>
            <a:r>
              <a:rPr lang="en-US" sz="800" dirty="0" smtClean="0"/>
              <a:t>18 </a:t>
            </a:r>
            <a:r>
              <a:rPr lang="en-US" sz="800" dirty="0"/>
              <a:t>MHz</a:t>
            </a:r>
            <a:endParaRPr lang="it-IT" sz="800" dirty="0"/>
          </a:p>
          <a:p>
            <a:r>
              <a:rPr lang="en-US" sz="800" dirty="0"/>
              <a:t>• </a:t>
            </a:r>
            <a:r>
              <a:rPr lang="en-US" sz="800" dirty="0" err="1" smtClean="0"/>
              <a:t>Multifrequency</a:t>
            </a:r>
            <a:r>
              <a:rPr lang="en-US" sz="800" dirty="0" smtClean="0"/>
              <a:t>, wide bandwidth,</a:t>
            </a:r>
            <a:endParaRPr lang="it-IT" sz="800" dirty="0"/>
          </a:p>
          <a:p>
            <a:r>
              <a:rPr lang="en-US" sz="800" dirty="0"/>
              <a:t>• Automatic transducer </a:t>
            </a:r>
            <a:r>
              <a:rPr lang="en-US" sz="800" dirty="0" smtClean="0"/>
              <a:t>recognition</a:t>
            </a:r>
          </a:p>
          <a:p>
            <a:r>
              <a:rPr lang="en-US" sz="800" b="1" dirty="0" smtClean="0"/>
              <a:t>System </a:t>
            </a:r>
            <a:r>
              <a:rPr lang="en-US" sz="800" b="1" dirty="0"/>
              <a:t>architecture</a:t>
            </a:r>
            <a:endParaRPr lang="it-IT" sz="800" b="1" dirty="0"/>
          </a:p>
          <a:p>
            <a:r>
              <a:rPr lang="en-US" sz="800" dirty="0"/>
              <a:t>• PC-based software driven architecture,</a:t>
            </a:r>
            <a:endParaRPr lang="it-IT" sz="800" dirty="0"/>
          </a:p>
          <a:p>
            <a:r>
              <a:rPr lang="en-US" sz="800" dirty="0"/>
              <a:t>  USB connection to PC</a:t>
            </a:r>
            <a:endParaRPr lang="it-IT" sz="800" dirty="0"/>
          </a:p>
          <a:p>
            <a:r>
              <a:rPr lang="en-US" sz="800" dirty="0"/>
              <a:t>• High-speed software image processing</a:t>
            </a:r>
            <a:endParaRPr lang="it-IT" sz="800" dirty="0"/>
          </a:p>
          <a:p>
            <a:r>
              <a:rPr lang="en-US" sz="800" dirty="0"/>
              <a:t>• </a:t>
            </a:r>
            <a:r>
              <a:rPr lang="en-US" sz="800" dirty="0" err="1"/>
              <a:t>NeatView</a:t>
            </a:r>
            <a:r>
              <a:rPr lang="en-US" sz="800" dirty="0"/>
              <a:t> </a:t>
            </a:r>
            <a:r>
              <a:rPr lang="en-US" sz="800" dirty="0" smtClean="0"/>
              <a:t>speckle reduction imaging</a:t>
            </a:r>
            <a:endParaRPr lang="it-IT" sz="800" dirty="0"/>
          </a:p>
          <a:p>
            <a:r>
              <a:rPr lang="en-US" sz="800" b="1" dirty="0" smtClean="0"/>
              <a:t> Ultrasound </a:t>
            </a:r>
            <a:r>
              <a:rPr lang="en-US" sz="800" b="1" dirty="0"/>
              <a:t>Software</a:t>
            </a:r>
            <a:endParaRPr lang="it-IT" sz="800" b="1" dirty="0"/>
          </a:p>
          <a:p>
            <a:r>
              <a:rPr lang="en-US" sz="800" dirty="0"/>
              <a:t>• Echo Wave II software (Windows XP/ 7 / 8  </a:t>
            </a:r>
          </a:p>
          <a:p>
            <a:r>
              <a:rPr lang="en-US" sz="800" dirty="0"/>
              <a:t>32-64 bit </a:t>
            </a:r>
          </a:p>
          <a:p>
            <a:r>
              <a:rPr lang="en-US" sz="800" dirty="0" smtClean="0"/>
              <a:t>• </a:t>
            </a:r>
            <a:r>
              <a:rPr lang="en-US" sz="800" dirty="0"/>
              <a:t>Free upgrade via the Internet</a:t>
            </a:r>
            <a:endParaRPr lang="it-IT" sz="800" dirty="0"/>
          </a:p>
          <a:p>
            <a:r>
              <a:rPr lang="en-US" sz="800" b="1" dirty="0" smtClean="0"/>
              <a:t> Power</a:t>
            </a:r>
            <a:endParaRPr lang="it-IT" sz="800" b="1" dirty="0"/>
          </a:p>
          <a:p>
            <a:r>
              <a:rPr lang="en-US" sz="800" dirty="0"/>
              <a:t>• </a:t>
            </a:r>
            <a:r>
              <a:rPr lang="en-US" sz="800" dirty="0" smtClean="0"/>
              <a:t>100~240 </a:t>
            </a:r>
            <a:r>
              <a:rPr lang="en-US" sz="800" dirty="0"/>
              <a:t>VAC, 50~60 Hz </a:t>
            </a:r>
            <a:r>
              <a:rPr lang="en-US" sz="800" dirty="0" smtClean="0"/>
              <a:t>AD, </a:t>
            </a:r>
            <a:endParaRPr lang="it-IT" sz="800" dirty="0"/>
          </a:p>
          <a:p>
            <a:r>
              <a:rPr lang="en-US" sz="800" b="1" dirty="0" smtClean="0"/>
              <a:t> Dimensions</a:t>
            </a:r>
            <a:r>
              <a:rPr lang="en-US" sz="800" b="1" dirty="0"/>
              <a:t>, weight</a:t>
            </a:r>
            <a:endParaRPr lang="it-IT" sz="800" b="1" dirty="0"/>
          </a:p>
          <a:p>
            <a:r>
              <a:rPr lang="en-US" sz="800" dirty="0"/>
              <a:t>• </a:t>
            </a:r>
            <a:r>
              <a:rPr lang="en-US" sz="800" dirty="0" smtClean="0"/>
              <a:t>21.5cm (L) </a:t>
            </a:r>
            <a:r>
              <a:rPr lang="en-US" sz="800" dirty="0"/>
              <a:t>x </a:t>
            </a:r>
            <a:r>
              <a:rPr lang="en-US" sz="800" dirty="0" smtClean="0"/>
              <a:t>16.5 </a:t>
            </a:r>
            <a:r>
              <a:rPr lang="en-US" sz="800" dirty="0"/>
              <a:t>cm </a:t>
            </a:r>
            <a:r>
              <a:rPr lang="en-US" sz="800" dirty="0" smtClean="0"/>
              <a:t>(W) x4.5 cm </a:t>
            </a:r>
            <a:r>
              <a:rPr lang="en-US" sz="800" dirty="0"/>
              <a:t>(H</a:t>
            </a:r>
            <a:r>
              <a:rPr lang="en-US" sz="800" dirty="0" smtClean="0"/>
              <a:t>)-1.4 kg</a:t>
            </a:r>
            <a:endParaRPr lang="it-IT" sz="800" dirty="0" smtClean="0"/>
          </a:p>
          <a:p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 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800" b="1" dirty="0" smtClean="0"/>
              <a:t> </a:t>
            </a:r>
          </a:p>
          <a:p>
            <a:endParaRPr lang="en-US" sz="800" b="1" dirty="0" smtClean="0"/>
          </a:p>
          <a:p>
            <a:endParaRPr lang="en-US" sz="800" b="1" dirty="0"/>
          </a:p>
          <a:p>
            <a:endParaRPr lang="en-US" sz="800" b="1" dirty="0" smtClean="0"/>
          </a:p>
          <a:p>
            <a:endParaRPr lang="en-US" sz="800" b="1" dirty="0"/>
          </a:p>
          <a:p>
            <a:r>
              <a:rPr lang="en-US" sz="800" b="1" dirty="0" smtClean="0"/>
              <a:t>General measurements</a:t>
            </a:r>
            <a:endParaRPr lang="it-IT" sz="800" b="1" dirty="0" smtClean="0"/>
          </a:p>
          <a:p>
            <a:r>
              <a:rPr lang="en-US" sz="800" dirty="0" smtClean="0"/>
              <a:t>•</a:t>
            </a:r>
            <a:r>
              <a:rPr lang="en-US" sz="800" dirty="0"/>
              <a:t> </a:t>
            </a:r>
            <a:r>
              <a:rPr lang="en-US" sz="800" dirty="0" smtClean="0"/>
              <a:t>B-mode</a:t>
            </a:r>
            <a:r>
              <a:rPr lang="en-US" sz="800" dirty="0"/>
              <a:t>: distance, length, circumference, </a:t>
            </a:r>
            <a:r>
              <a:rPr lang="en-US" sz="800" dirty="0" smtClean="0"/>
              <a:t> area, volume</a:t>
            </a:r>
            <a:r>
              <a:rPr lang="en-US" sz="800" dirty="0"/>
              <a:t>, angle, stenosis %</a:t>
            </a:r>
            <a:endParaRPr lang="it-IT" sz="800" dirty="0"/>
          </a:p>
          <a:p>
            <a:r>
              <a:rPr lang="en-US" sz="800" dirty="0" smtClean="0"/>
              <a:t>• M-mode</a:t>
            </a:r>
            <a:r>
              <a:rPr lang="en-US" sz="800" dirty="0"/>
              <a:t>: distance, time, velocity, heart rate,     stenosis </a:t>
            </a:r>
            <a:r>
              <a:rPr lang="en-US" sz="800" dirty="0" smtClean="0"/>
              <a:t>%</a:t>
            </a:r>
          </a:p>
          <a:p>
            <a:r>
              <a:rPr lang="en-US" sz="800" dirty="0"/>
              <a:t>• </a:t>
            </a:r>
            <a:r>
              <a:rPr lang="en-US" sz="800" dirty="0" smtClean="0"/>
              <a:t>PW-CW Spectral Doppler: </a:t>
            </a:r>
            <a:r>
              <a:rPr lang="en-US" sz="800" dirty="0" err="1" smtClean="0"/>
              <a:t>velocity,PG</a:t>
            </a:r>
            <a:r>
              <a:rPr lang="en-US" sz="800" dirty="0" smtClean="0"/>
              <a:t>, PI and etc.</a:t>
            </a:r>
          </a:p>
          <a:p>
            <a:r>
              <a:rPr lang="en-US" sz="800" dirty="0"/>
              <a:t>• </a:t>
            </a:r>
            <a:r>
              <a:rPr lang="en-US" sz="800" dirty="0" smtClean="0"/>
              <a:t>PW-CW Automatic tracing and calculations in real-time, Freeze modes and on stored images</a:t>
            </a:r>
            <a:endParaRPr lang="en-US" sz="800" dirty="0"/>
          </a:p>
          <a:p>
            <a:r>
              <a:rPr lang="en-US" sz="800" b="1" dirty="0" smtClean="0"/>
              <a:t> Calculation </a:t>
            </a:r>
            <a:r>
              <a:rPr lang="en-US" sz="800" b="1" dirty="0"/>
              <a:t>packages</a:t>
            </a:r>
            <a:endParaRPr lang="it-IT" sz="800" b="1" dirty="0"/>
          </a:p>
          <a:p>
            <a:r>
              <a:rPr lang="en-US" sz="800" dirty="0"/>
              <a:t>• Human: obstetrics, gynecology, urology, </a:t>
            </a:r>
            <a:br>
              <a:rPr lang="en-US" sz="800" dirty="0"/>
            </a:br>
            <a:r>
              <a:rPr lang="en-US" sz="800" dirty="0"/>
              <a:t> </a:t>
            </a:r>
            <a:r>
              <a:rPr lang="en-US" sz="800" dirty="0" smtClean="0"/>
              <a:t>abdominal</a:t>
            </a:r>
            <a:r>
              <a:rPr lang="en-US" sz="800" dirty="0"/>
              <a:t>, endocrinology, vascular, </a:t>
            </a:r>
            <a:r>
              <a:rPr lang="en-US" sz="800" dirty="0" smtClean="0"/>
              <a:t>cardiology</a:t>
            </a:r>
          </a:p>
          <a:p>
            <a:r>
              <a:rPr lang="it-IT" sz="800" b="1" dirty="0" smtClean="0"/>
              <a:t> Computer </a:t>
            </a:r>
            <a:r>
              <a:rPr lang="it-IT" sz="800" b="1" dirty="0" err="1" smtClean="0"/>
              <a:t>Configuration</a:t>
            </a:r>
            <a:endParaRPr lang="it-IT" sz="800" b="1" dirty="0" smtClean="0"/>
          </a:p>
          <a:p>
            <a:r>
              <a:rPr lang="en-US" sz="800" dirty="0"/>
              <a:t>• </a:t>
            </a:r>
            <a:r>
              <a:rPr lang="en-US" sz="800" dirty="0" smtClean="0"/>
              <a:t>Desktop, notebook or tablet</a:t>
            </a:r>
            <a:endParaRPr lang="it-IT" sz="800" dirty="0"/>
          </a:p>
          <a:p>
            <a:r>
              <a:rPr lang="en-US" sz="800" dirty="0"/>
              <a:t>• </a:t>
            </a:r>
            <a:r>
              <a:rPr lang="en-US" sz="800" dirty="0" smtClean="0"/>
              <a:t>CPU i3/i5/i7 1,8 </a:t>
            </a:r>
            <a:r>
              <a:rPr lang="en-US" sz="800" dirty="0"/>
              <a:t>GHz - </a:t>
            </a:r>
            <a:r>
              <a:rPr lang="en-US" sz="800" dirty="0" smtClean="0"/>
              <a:t>1 </a:t>
            </a:r>
            <a:r>
              <a:rPr lang="en-US" sz="800" dirty="0"/>
              <a:t>Gb RAM </a:t>
            </a:r>
            <a:r>
              <a:rPr lang="en-US" sz="800" dirty="0" smtClean="0"/>
              <a:t>or better</a:t>
            </a:r>
            <a:endParaRPr lang="it-IT" sz="800" dirty="0"/>
          </a:p>
          <a:p>
            <a:r>
              <a:rPr lang="en-US" sz="800" dirty="0"/>
              <a:t>• O.S. Windows XP / Vista / 7 / 8  (32-64 bit)</a:t>
            </a:r>
            <a:endParaRPr lang="it-IT" sz="800" dirty="0"/>
          </a:p>
          <a:p>
            <a:r>
              <a:rPr lang="en-US" sz="800" b="1" dirty="0" smtClean="0"/>
              <a:t> Functions</a:t>
            </a:r>
            <a:endParaRPr lang="it-IT" sz="800" b="1" dirty="0"/>
          </a:p>
          <a:p>
            <a:r>
              <a:rPr lang="en-US" sz="800" dirty="0" smtClean="0"/>
              <a:t>• </a:t>
            </a:r>
            <a:r>
              <a:rPr lang="en-US" sz="800" dirty="0"/>
              <a:t>Mouse / trackball / keyboard operation</a:t>
            </a:r>
            <a:endParaRPr lang="it-IT" sz="800" dirty="0"/>
          </a:p>
          <a:p>
            <a:r>
              <a:rPr lang="en-US" sz="800" dirty="0" smtClean="0"/>
              <a:t>• Unlimited </a:t>
            </a:r>
            <a:r>
              <a:rPr lang="en-US" sz="800" dirty="0"/>
              <a:t>programmable presets </a:t>
            </a:r>
            <a:r>
              <a:rPr lang="en-US" sz="800" dirty="0" smtClean="0"/>
              <a:t>for </a:t>
            </a:r>
            <a:r>
              <a:rPr lang="en-US" sz="800" dirty="0"/>
              <a:t>clinically specific imaging</a:t>
            </a:r>
            <a:endParaRPr lang="it-IT" sz="800" dirty="0"/>
          </a:p>
          <a:p>
            <a:r>
              <a:rPr lang="en-US" sz="800" dirty="0"/>
              <a:t>• Multilanguage</a:t>
            </a:r>
            <a:endParaRPr lang="it-IT" sz="800" dirty="0"/>
          </a:p>
          <a:p>
            <a:r>
              <a:rPr lang="en-US" sz="800" dirty="0"/>
              <a:t>• Customizable user interface</a:t>
            </a:r>
            <a:endParaRPr lang="it-IT" sz="800" dirty="0"/>
          </a:p>
          <a:p>
            <a:r>
              <a:rPr lang="en-US" sz="800" dirty="0"/>
              <a:t>• Printing to system printer</a:t>
            </a:r>
            <a:endParaRPr lang="it-IT" sz="800" dirty="0"/>
          </a:p>
          <a:p>
            <a:r>
              <a:rPr lang="en-US" sz="800" dirty="0"/>
              <a:t> </a:t>
            </a:r>
            <a:r>
              <a:rPr lang="en-US" sz="800" b="1" dirty="0"/>
              <a:t>Cine loop and image store</a:t>
            </a:r>
            <a:endParaRPr lang="it-IT" sz="800" b="1" dirty="0"/>
          </a:p>
          <a:p>
            <a:r>
              <a:rPr lang="en-US" sz="800" dirty="0" smtClean="0"/>
              <a:t>• </a:t>
            </a:r>
            <a:r>
              <a:rPr lang="en-US" sz="800" dirty="0"/>
              <a:t>Recording thousands of </a:t>
            </a:r>
            <a:r>
              <a:rPr lang="en-US" sz="800" dirty="0" smtClean="0"/>
              <a:t>frames</a:t>
            </a:r>
            <a:endParaRPr lang="it-IT" sz="800" dirty="0"/>
          </a:p>
          <a:p>
            <a:r>
              <a:rPr lang="en-US" sz="800" dirty="0" smtClean="0"/>
              <a:t>• </a:t>
            </a:r>
            <a:r>
              <a:rPr lang="en-US" sz="800" dirty="0"/>
              <a:t>Storing ultrasound video file to a disk</a:t>
            </a:r>
            <a:endParaRPr lang="it-IT" sz="800" dirty="0"/>
          </a:p>
          <a:p>
            <a:r>
              <a:rPr lang="en-US" sz="800" dirty="0"/>
              <a:t>• Loading ultrasound video file from a disk</a:t>
            </a:r>
            <a:endParaRPr lang="it-IT" sz="800" dirty="0"/>
          </a:p>
          <a:p>
            <a:r>
              <a:rPr lang="en-US" sz="800" dirty="0"/>
              <a:t>• Review, processing  and measurements available</a:t>
            </a:r>
            <a:endParaRPr lang="it-IT" sz="800" dirty="0"/>
          </a:p>
          <a:p>
            <a:r>
              <a:rPr lang="en-US" sz="800" dirty="0"/>
              <a:t> </a:t>
            </a:r>
            <a:r>
              <a:rPr lang="en-US" sz="800" dirty="0" smtClean="0"/>
              <a:t>on stored </a:t>
            </a:r>
            <a:r>
              <a:rPr lang="en-US" sz="800" dirty="0"/>
              <a:t>images and cine loops</a:t>
            </a:r>
            <a:endParaRPr lang="it-IT" sz="800" dirty="0"/>
          </a:p>
          <a:p>
            <a:r>
              <a:rPr lang="en-US" sz="800" dirty="0"/>
              <a:t>• AVI, JPG, DICOM and other popular formats </a:t>
            </a:r>
            <a:r>
              <a:rPr lang="en-US" sz="800" dirty="0" smtClean="0"/>
              <a:t>                 support </a:t>
            </a:r>
            <a:r>
              <a:rPr lang="en-US" sz="800" dirty="0"/>
              <a:t>- Raw data images and video</a:t>
            </a:r>
            <a:endParaRPr lang="it-IT" sz="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2965" y="506635"/>
            <a:ext cx="1964859" cy="16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5677602" y="476672"/>
            <a:ext cx="1702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/>
              <a:t>GENERAL SPECIFICATIONS</a:t>
            </a:r>
            <a:endParaRPr lang="it-IT" sz="1100" dirty="0"/>
          </a:p>
        </p:txBody>
      </p:sp>
      <p:pic>
        <p:nvPicPr>
          <p:cNvPr id="26" name="Immagine 2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383255"/>
            <a:ext cx="1649073" cy="104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235232"/>
            <a:ext cx="1649073" cy="105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00" y="2235232"/>
            <a:ext cx="1643628" cy="105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ttangolo 49"/>
          <p:cNvSpPr/>
          <p:nvPr/>
        </p:nvSpPr>
        <p:spPr>
          <a:xfrm>
            <a:off x="128354" y="4741111"/>
            <a:ext cx="66717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MC10-5R10N</a:t>
            </a:r>
            <a:endParaRPr lang="it-IT" sz="700" dirty="0"/>
          </a:p>
        </p:txBody>
      </p:sp>
      <p:sp>
        <p:nvSpPr>
          <p:cNvPr id="51" name="Rettangolo 50"/>
          <p:cNvSpPr/>
          <p:nvPr/>
        </p:nvSpPr>
        <p:spPr>
          <a:xfrm>
            <a:off x="1045173" y="4741112"/>
            <a:ext cx="622286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MC4-2R20N</a:t>
            </a:r>
            <a:endParaRPr lang="it-IT" sz="700" dirty="0"/>
          </a:p>
        </p:txBody>
      </p:sp>
      <p:sp>
        <p:nvSpPr>
          <p:cNvPr id="55" name="Rettangolo 54"/>
          <p:cNvSpPr/>
          <p:nvPr/>
        </p:nvSpPr>
        <p:spPr>
          <a:xfrm>
            <a:off x="1989595" y="4741113"/>
            <a:ext cx="58702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C5-2R60HI </a:t>
            </a:r>
            <a:endParaRPr lang="it-IT" sz="700" dirty="0"/>
          </a:p>
        </p:txBody>
      </p:sp>
      <p:sp>
        <p:nvSpPr>
          <p:cNvPr id="56" name="Rettangolo 55"/>
          <p:cNvSpPr/>
          <p:nvPr/>
        </p:nvSpPr>
        <p:spPr>
          <a:xfrm>
            <a:off x="179512" y="5587085"/>
            <a:ext cx="59182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L15-7L25N </a:t>
            </a:r>
            <a:endParaRPr lang="it-IT" sz="700" dirty="0"/>
          </a:p>
        </p:txBody>
      </p:sp>
      <p:sp>
        <p:nvSpPr>
          <p:cNvPr id="77" name="Rettangolo 76"/>
          <p:cNvSpPr/>
          <p:nvPr/>
        </p:nvSpPr>
        <p:spPr>
          <a:xfrm>
            <a:off x="1043746" y="5589240"/>
            <a:ext cx="61266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L15-7L40HI </a:t>
            </a:r>
            <a:endParaRPr lang="it-IT" sz="700" dirty="0"/>
          </a:p>
        </p:txBody>
      </p:sp>
      <p:sp>
        <p:nvSpPr>
          <p:cNvPr id="60" name="Rettangolo 59"/>
          <p:cNvSpPr/>
          <p:nvPr/>
        </p:nvSpPr>
        <p:spPr>
          <a:xfrm>
            <a:off x="1979712" y="5587083"/>
            <a:ext cx="54053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 smtClean="0"/>
              <a:t>P5-1L15SI</a:t>
            </a:r>
            <a:endParaRPr lang="it-IT" sz="700" dirty="0"/>
          </a:p>
        </p:txBody>
      </p:sp>
      <p:sp>
        <p:nvSpPr>
          <p:cNvPr id="61" name="Rettangolo 60"/>
          <p:cNvSpPr/>
          <p:nvPr/>
        </p:nvSpPr>
        <p:spPr>
          <a:xfrm>
            <a:off x="4242446" y="692695"/>
            <a:ext cx="4650034" cy="40028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uppo 36"/>
          <p:cNvGrpSpPr/>
          <p:nvPr/>
        </p:nvGrpSpPr>
        <p:grpSpPr>
          <a:xfrm>
            <a:off x="3131840" y="4695527"/>
            <a:ext cx="6768752" cy="2045841"/>
            <a:chOff x="2843808" y="4675783"/>
            <a:chExt cx="6768752" cy="2045841"/>
          </a:xfrm>
        </p:grpSpPr>
        <p:grpSp>
          <p:nvGrpSpPr>
            <p:cNvPr id="43" name="Gruppo 42"/>
            <p:cNvGrpSpPr/>
            <p:nvPr/>
          </p:nvGrpSpPr>
          <p:grpSpPr>
            <a:xfrm>
              <a:off x="2843808" y="4675783"/>
              <a:ext cx="6768752" cy="2045841"/>
              <a:chOff x="3059832" y="4819799"/>
              <a:chExt cx="6768752" cy="2045841"/>
            </a:xfrm>
          </p:grpSpPr>
          <p:sp>
            <p:nvSpPr>
              <p:cNvPr id="47" name="Rectangle 3"/>
              <p:cNvSpPr>
                <a:spLocks noChangeArrowheads="1"/>
              </p:cNvSpPr>
              <p:nvPr/>
            </p:nvSpPr>
            <p:spPr bwMode="auto">
              <a:xfrm>
                <a:off x="3203849" y="5917049"/>
                <a:ext cx="6624735" cy="877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it-IT" sz="9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L12-5L40HI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	5.0-12.0   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             HD 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Linear 40 mm	           39 mm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  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                  Small Parts, Vasc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ular, MSK</a:t>
                </a:r>
                <a:r>
                  <a:rPr kumimoji="0" lang="en-US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rPr>
                  <a:t>   </a:t>
                </a:r>
                <a:endParaRPr kumimoji="0" lang="it-IT" altLang="it-IT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eaLnBrk="0" hangingPunct="0"/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L12-5LN-4               5.0-12.0                      Linear 60 mm                  59 mm                      Small 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Parts, Vascular,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MSK</a:t>
                </a:r>
              </a:p>
              <a:p>
                <a:pPr eaLnBrk="0" hangingPunct="0"/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L15-7L40HI             7.0/14.0                    HD  Linear 25 mm              25 mm                      Small </a:t>
                </a:r>
                <a:r>
                  <a:rPr lang="en-US" altLang="it-IT" sz="800" dirty="0">
                    <a:solidFill>
                      <a:srgbClr val="000000"/>
                    </a:solidFill>
                    <a:ea typeface="Times New Roman" pitchFamily="18" charset="0"/>
                  </a:rPr>
                  <a:t>Parts, </a:t>
                </a:r>
                <a:r>
                  <a:rPr lang="en-US" altLang="it-IT" sz="800" dirty="0" smtClean="0">
                    <a:solidFill>
                      <a:srgbClr val="000000"/>
                    </a:solidFill>
                    <a:ea typeface="Times New Roman" pitchFamily="18" charset="0"/>
                  </a:rPr>
                  <a:t>Neurology</a:t>
                </a:r>
                <a:endParaRPr lang="en-US" altLang="it-IT" sz="8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eaLnBrk="0" hangingPunct="0"/>
                <a:endParaRPr lang="en-US" altLang="it-IT" sz="800" dirty="0">
                  <a:solidFill>
                    <a:srgbClr val="000000"/>
                  </a:solidFill>
                  <a:ea typeface="Times New Roman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8" name="Gruppo 47"/>
              <p:cNvGrpSpPr/>
              <p:nvPr/>
            </p:nvGrpSpPr>
            <p:grpSpPr>
              <a:xfrm>
                <a:off x="3059832" y="4819799"/>
                <a:ext cx="6084168" cy="2045841"/>
                <a:chOff x="3059832" y="4819799"/>
                <a:chExt cx="6084168" cy="2045841"/>
              </a:xfrm>
            </p:grpSpPr>
            <p:sp>
              <p:nvSpPr>
                <p:cNvPr id="49" name="Rettangolo 48"/>
                <p:cNvSpPr/>
                <p:nvPr/>
              </p:nvSpPr>
              <p:spPr>
                <a:xfrm>
                  <a:off x="3402124" y="5003884"/>
                  <a:ext cx="4986300" cy="3539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800" b="1" dirty="0"/>
                    <a:t>Type                      </a:t>
                  </a:r>
                  <a:r>
                    <a:rPr lang="en-US" sz="800" b="1" dirty="0" smtClean="0"/>
                    <a:t>Frequency	Scanning</a:t>
                  </a:r>
                  <a:r>
                    <a:rPr lang="en-US" sz="800" b="1" dirty="0"/>
                    <a:t>	Field of View	           </a:t>
                  </a:r>
                  <a:r>
                    <a:rPr lang="en-US" sz="800" b="1" dirty="0" smtClean="0"/>
                    <a:t>      </a:t>
                  </a:r>
                  <a:r>
                    <a:rPr lang="en-US" sz="800" b="1" dirty="0"/>
                    <a:t>Applications</a:t>
                  </a:r>
                  <a:endParaRPr lang="it-IT" sz="800" b="1" dirty="0"/>
                </a:p>
                <a:p>
                  <a:r>
                    <a:rPr lang="en-US" sz="900" b="1" dirty="0"/>
                    <a:t>                              </a:t>
                  </a:r>
                  <a:r>
                    <a:rPr lang="en-US" sz="900" b="1" dirty="0" smtClean="0"/>
                    <a:t>(</a:t>
                  </a:r>
                  <a:r>
                    <a:rPr lang="en-US" sz="900" b="1" dirty="0"/>
                    <a:t>MHz)	</a:t>
                  </a:r>
                  <a:r>
                    <a:rPr lang="en-US" sz="900" b="1" dirty="0" smtClean="0"/>
                    <a:t>Method</a:t>
                  </a:r>
                  <a:r>
                    <a:rPr lang="en-US" sz="900" b="1" dirty="0"/>
                    <a:t>	</a:t>
                  </a:r>
                  <a:r>
                    <a:rPr lang="en-US" sz="900" b="1" dirty="0" smtClean="0"/>
                    <a:t>Degree/mm</a:t>
                  </a:r>
                  <a:endParaRPr lang="it-IT" sz="900" b="1" dirty="0"/>
                </a:p>
              </p:txBody>
            </p:sp>
            <p:sp>
              <p:nvSpPr>
                <p:cNvPr id="52" name="Rectangle 24"/>
                <p:cNvSpPr>
                  <a:spLocks noChangeArrowheads="1"/>
                </p:cNvSpPr>
                <p:nvPr/>
              </p:nvSpPr>
              <p:spPr bwMode="auto">
                <a:xfrm>
                  <a:off x="3203848" y="5354052"/>
                  <a:ext cx="5940152" cy="75405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tabLst>
                      <a:tab pos="3724275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lvl="0">
                    <a:tabLst>
                      <a:tab pos="1441450" algn="l"/>
                      <a:tab pos="2432050" algn="l"/>
                      <a:tab pos="3724275" algn="l"/>
                      <a:tab pos="4481513" algn="l"/>
                    </a:tabLst>
                  </a:pPr>
                  <a:r>
                    <a:rPr lang="en-US" altLang="it-IT" sz="8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C7-3R50HI -2           3.0-7.0                       HD Convex R50                  70°</a:t>
                  </a:r>
                  <a:r>
                    <a:rPr lang="en-US" altLang="it-IT" sz="800" dirty="0">
                      <a:solidFill>
                        <a:srgbClr val="000000"/>
                      </a:solidFill>
                      <a:ea typeface="Times New Roman" pitchFamily="18" charset="0"/>
                    </a:rPr>
                    <a:t>	  </a:t>
                  </a:r>
                  <a:r>
                    <a:rPr lang="en-US" altLang="it-IT" sz="8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Abdominal, Ob./Gyn., Pediatrics</a:t>
                  </a:r>
                  <a:endParaRPr lang="it-IT" altLang="it-IT" sz="800" dirty="0"/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C5-2R60HI               2.0-5.0                       HD Convex R50                  65°                 Abdominal, Ob./Gyn., Pediatrics   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lang="en-US" altLang="it-IT" sz="800" dirty="0" smtClean="0">
                      <a:solidFill>
                        <a:srgbClr val="000000"/>
                      </a:solidFill>
                      <a:ea typeface="Times New Roman" pitchFamily="18" charset="0"/>
                    </a:rPr>
                    <a:t>C7-3R50N-2</a:t>
                  </a:r>
                  <a:r>
                    <a:rPr kumimoji="0" lang="en-US" altLang="it-IT" sz="800" b="0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             5.0-8.0                         Convex R10                      70°	  Small Parts, Vascular, </a:t>
                  </a:r>
                  <a:r>
                    <a:rPr kumimoji="0" lang="it-IT" altLang="it-IT" sz="800" b="0" i="0" u="none" strike="noStrike" cap="none" normalizeH="0" baseline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ea typeface="Times New Roman" pitchFamily="18" charset="0"/>
                    </a:rPr>
                    <a:t>Pediatrics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ea typeface="Times New Roman" pitchFamily="18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C5-2R60N                2.0-4.0                        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Convex</a:t>
                  </a: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 R20                     104°                     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Abdominal</a:t>
                  </a:r>
                  <a:r>
                    <a:rPr lang="it-IT" altLang="it-IT" sz="800" dirty="0" smtClean="0">
                      <a:solidFill>
                        <a:srgbClr val="000000"/>
                      </a:solidFill>
                    </a:rPr>
                    <a:t>, </a:t>
                  </a:r>
                  <a:r>
                    <a:rPr lang="it-IT" altLang="it-IT" sz="800" dirty="0" err="1" smtClean="0">
                      <a:solidFill>
                        <a:srgbClr val="000000"/>
                      </a:solidFill>
                    </a:rPr>
                    <a:t>Cardiology</a:t>
                  </a:r>
                  <a:endParaRPr kumimoji="0" lang="it-IT" altLang="it-IT" sz="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>
                      <a:tab pos="3724275" algn="l"/>
                    </a:tabLst>
                  </a:pPr>
                  <a:r>
                    <a:rPr kumimoji="0" lang="en-US" altLang="it-IT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ea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kumimoji="0" lang="en-US" altLang="it-IT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            </a:t>
                  </a:r>
                  <a:endParaRPr kumimoji="0" lang="en-US" altLang="it-IT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CasellaDiTesto 52"/>
                <p:cNvSpPr txBox="1"/>
                <p:nvPr/>
              </p:nvSpPr>
              <p:spPr>
                <a:xfrm>
                  <a:off x="5796136" y="4819799"/>
                  <a:ext cx="6046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b="1" i="1" dirty="0" smtClean="0"/>
                    <a:t>PROBES</a:t>
                  </a:r>
                  <a:endParaRPr lang="it-IT" sz="1000" dirty="0"/>
                </a:p>
              </p:txBody>
            </p:sp>
            <p:cxnSp>
              <p:nvCxnSpPr>
                <p:cNvPr id="54" name="Connettore 1 53"/>
                <p:cNvCxnSpPr/>
                <p:nvPr/>
              </p:nvCxnSpPr>
              <p:spPr>
                <a:xfrm>
                  <a:off x="3059832" y="5373216"/>
                  <a:ext cx="58326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 flipV="1">
                  <a:off x="3059832" y="5917049"/>
                  <a:ext cx="5832648" cy="1306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1 57"/>
                <p:cNvCxnSpPr/>
                <p:nvPr/>
              </p:nvCxnSpPr>
              <p:spPr>
                <a:xfrm>
                  <a:off x="3059832" y="6403975"/>
                  <a:ext cx="583264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ttangolo 58"/>
                <p:cNvSpPr/>
                <p:nvPr/>
              </p:nvSpPr>
              <p:spPr>
                <a:xfrm>
                  <a:off x="3203848" y="6403975"/>
                  <a:ext cx="568863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en-US" sz="800" dirty="0" smtClean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  <a:p>
                  <a:endParaRPr lang="en-US" sz="800" dirty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  <a:p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MCV9-5R10N          5.0-8.0   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	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Convex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R10 	       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147°              </a:t>
                  </a:r>
                  <a:r>
                    <a:rPr lang="en-US" sz="800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          </a:t>
                  </a:r>
                  <a:r>
                    <a:rPr lang="en-US" sz="800" dirty="0" err="1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Transvaginal</a:t>
                  </a:r>
                  <a:r>
                    <a:rPr lang="en-US" sz="800" dirty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, </a:t>
                  </a:r>
                  <a:r>
                    <a:rPr lang="en-US" sz="800" dirty="0" err="1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  <a:cs typeface="Arial" pitchFamily="34" charset="0"/>
                    </a:rPr>
                    <a:t>Transrectal</a:t>
                  </a:r>
                  <a:endParaRPr lang="en-US" sz="800" dirty="0" smtClean="0">
                    <a:solidFill>
                      <a:srgbClr val="000000"/>
                    </a:solidFill>
                    <a:latin typeface="Arial" pitchFamily="34" charset="0"/>
                    <a:ea typeface="Times New Roman" pitchFamily="18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46" name="Rettangolo 45"/>
            <p:cNvSpPr/>
            <p:nvPr/>
          </p:nvSpPr>
          <p:spPr>
            <a:xfrm>
              <a:off x="2843808" y="4869160"/>
              <a:ext cx="5832648" cy="185246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cxnSp>
        <p:nvCxnSpPr>
          <p:cNvPr id="35" name="Connettore 1 34"/>
          <p:cNvCxnSpPr/>
          <p:nvPr/>
        </p:nvCxnSpPr>
        <p:spPr>
          <a:xfrm>
            <a:off x="3131840" y="6453336"/>
            <a:ext cx="58326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tangolo 35"/>
          <p:cNvSpPr/>
          <p:nvPr/>
        </p:nvSpPr>
        <p:spPr>
          <a:xfrm>
            <a:off x="3275856" y="5991671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en-US" sz="8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P5-1L156SI              1.8-5.0    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 </a:t>
            </a: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Electronic </a:t>
            </a:r>
            <a:r>
              <a:rPr lang="en-US" sz="8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sectoral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          </a:t>
            </a: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90°                         Cardiac, </a:t>
            </a:r>
            <a:r>
              <a:rPr lang="en-US" sz="8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Transcranical</a:t>
            </a:r>
            <a:endParaRPr lang="en-US" sz="8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8" name="Picture 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" y="6302916"/>
            <a:ext cx="1762331" cy="5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63303" y="3383255"/>
            <a:ext cx="1637718" cy="10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sellaDiTesto 38"/>
          <p:cNvSpPr txBox="1"/>
          <p:nvPr/>
        </p:nvSpPr>
        <p:spPr>
          <a:xfrm>
            <a:off x="1691680" y="4462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err="1" smtClean="0">
                <a:solidFill>
                  <a:srgbClr val="002060"/>
                </a:solidFill>
              </a:rPr>
              <a:t>Echo</a:t>
            </a:r>
            <a:r>
              <a:rPr lang="it-IT" sz="2000" b="1" i="1" dirty="0" smtClean="0">
                <a:solidFill>
                  <a:srgbClr val="002060"/>
                </a:solidFill>
              </a:rPr>
              <a:t> Color Doppler System</a:t>
            </a:r>
            <a:endParaRPr lang="it-IT" sz="2000" b="1" i="1" dirty="0">
              <a:solidFill>
                <a:srgbClr val="00206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1763688" y="-15771"/>
            <a:ext cx="29523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i="1" dirty="0" err="1" smtClean="0"/>
              <a:t>SmartUs</a:t>
            </a:r>
            <a:r>
              <a:rPr lang="it-IT" sz="2600" b="1" i="1" dirty="0" smtClean="0"/>
              <a:t> -</a:t>
            </a:r>
            <a:endParaRPr lang="it-IT" sz="2600" b="1" i="1" dirty="0"/>
          </a:p>
        </p:txBody>
      </p:sp>
    </p:spTree>
    <p:extLst>
      <p:ext uri="{BB962C8B-B14F-4D97-AF65-F5344CB8AC3E}">
        <p14:creationId xmlns:p14="http://schemas.microsoft.com/office/powerpoint/2010/main" val="10115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1225</Words>
  <Application>Microsoft Office PowerPoint</Application>
  <PresentationFormat>Presentazione su schermo (4:3)</PresentationFormat>
  <Paragraphs>548</Paragraphs>
  <Slides>22</Slides>
  <Notes>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Ugociack</dc:creator>
  <cp:lastModifiedBy>Ugociack</cp:lastModifiedBy>
  <cp:revision>250</cp:revision>
  <dcterms:created xsi:type="dcterms:W3CDTF">2014-02-11T14:00:34Z</dcterms:created>
  <dcterms:modified xsi:type="dcterms:W3CDTF">2014-03-05T09:45:38Z</dcterms:modified>
</cp:coreProperties>
</file>